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81" r:id="rId3"/>
    <p:sldId id="275" r:id="rId4"/>
    <p:sldId id="282" r:id="rId5"/>
    <p:sldId id="283" r:id="rId6"/>
    <p:sldId id="290" r:id="rId7"/>
    <p:sldId id="291" r:id="rId8"/>
    <p:sldId id="292" r:id="rId9"/>
    <p:sldId id="287" r:id="rId10"/>
    <p:sldId id="284" r:id="rId11"/>
    <p:sldId id="288" r:id="rId12"/>
    <p:sldId id="267" r:id="rId13"/>
    <p:sldId id="266" r:id="rId14"/>
    <p:sldId id="264" r:id="rId15"/>
    <p:sldId id="280" r:id="rId16"/>
    <p:sldId id="276" r:id="rId17"/>
    <p:sldId id="278" r:id="rId18"/>
    <p:sldId id="277" r:id="rId19"/>
    <p:sldId id="279" r:id="rId20"/>
    <p:sldId id="268" r:id="rId21"/>
    <p:sldId id="270" r:id="rId22"/>
    <p:sldId id="274" r:id="rId23"/>
    <p:sldId id="273" r:id="rId24"/>
    <p:sldId id="271" r:id="rId25"/>
    <p:sldId id="269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B78"/>
    <a:srgbClr val="3F4A75"/>
    <a:srgbClr val="E8EBF4"/>
    <a:srgbClr val="D8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76698" autoAdjust="0"/>
  </p:normalViewPr>
  <p:slideViewPr>
    <p:cSldViewPr snapToGrid="0">
      <p:cViewPr varScale="1">
        <p:scale>
          <a:sx n="96" d="100"/>
          <a:sy n="96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857E7-EDE0-0640-94CB-E7E14A008F7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4313CD-0CF6-B948-8505-B6CAEF3DC33F}">
      <dgm:prSet phldrT="[Text]"/>
      <dgm:spPr/>
      <dgm:t>
        <a:bodyPr/>
        <a:lstStyle/>
        <a:p>
          <a:r>
            <a:rPr lang="en-GB" dirty="0"/>
            <a:t>Users</a:t>
          </a:r>
        </a:p>
      </dgm:t>
    </dgm:pt>
    <dgm:pt modelId="{1D343405-3277-2F43-8BEE-A095F431FF12}" type="parTrans" cxnId="{64B3A6A1-49F2-1B4F-94A2-025F54802AED}">
      <dgm:prSet/>
      <dgm:spPr/>
      <dgm:t>
        <a:bodyPr/>
        <a:lstStyle/>
        <a:p>
          <a:endParaRPr lang="en-GB"/>
        </a:p>
      </dgm:t>
    </dgm:pt>
    <dgm:pt modelId="{CB8CF63B-1575-A944-9EC6-49D03B22E2A9}" type="sibTrans" cxnId="{64B3A6A1-49F2-1B4F-94A2-025F54802AED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53B69FD6-4AC1-074D-8A42-636B76085C16}">
      <dgm:prSet phldrT="[Text]"/>
      <dgm:spPr/>
      <dgm:t>
        <a:bodyPr/>
        <a:lstStyle/>
        <a:p>
          <a:r>
            <a:rPr lang="en-GB" dirty="0"/>
            <a:t>Domain Experts</a:t>
          </a:r>
        </a:p>
      </dgm:t>
    </dgm:pt>
    <dgm:pt modelId="{35A0E63F-499B-4D42-B1D1-1629EB950FE6}" type="parTrans" cxnId="{EE366941-3321-1941-9197-7B5654F4DA8D}">
      <dgm:prSet/>
      <dgm:spPr/>
      <dgm:t>
        <a:bodyPr/>
        <a:lstStyle/>
        <a:p>
          <a:endParaRPr lang="en-GB"/>
        </a:p>
      </dgm:t>
    </dgm:pt>
    <dgm:pt modelId="{1EB47C31-448C-994D-9301-6AC97EB7A1D2}" type="sibTrans" cxnId="{EE366941-3321-1941-9197-7B5654F4DA8D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F97B6992-2D50-FA4A-B426-707E198D3987}">
      <dgm:prSet phldrT="[Text]"/>
      <dgm:spPr/>
      <dgm:t>
        <a:bodyPr/>
        <a:lstStyle/>
        <a:p>
          <a:r>
            <a:rPr lang="en-GB" dirty="0"/>
            <a:t>Developers</a:t>
          </a:r>
        </a:p>
      </dgm:t>
    </dgm:pt>
    <dgm:pt modelId="{25D5E171-B4BF-9E48-BAB7-052947DE435C}" type="parTrans" cxnId="{F1F5B91D-8546-EF4A-A5C8-2744638377E0}">
      <dgm:prSet/>
      <dgm:spPr/>
      <dgm:t>
        <a:bodyPr/>
        <a:lstStyle/>
        <a:p>
          <a:endParaRPr lang="en-GB"/>
        </a:p>
      </dgm:t>
    </dgm:pt>
    <dgm:pt modelId="{C23C3770-6595-D043-8D1F-961F3CF1326C}" type="sibTrans" cxnId="{F1F5B91D-8546-EF4A-A5C8-2744638377E0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A9705589-4505-3E40-B14D-A27871F650A9}" type="pres">
      <dgm:prSet presAssocID="{4DA857E7-EDE0-0640-94CB-E7E14A008F75}" presName="cycle" presStyleCnt="0">
        <dgm:presLayoutVars>
          <dgm:dir/>
          <dgm:resizeHandles val="exact"/>
        </dgm:presLayoutVars>
      </dgm:prSet>
      <dgm:spPr/>
    </dgm:pt>
    <dgm:pt modelId="{4A86A72E-BE0B-6F42-ADC8-97766854F4D3}" type="pres">
      <dgm:prSet presAssocID="{D64313CD-0CF6-B948-8505-B6CAEF3DC33F}" presName="dummy" presStyleCnt="0"/>
      <dgm:spPr/>
    </dgm:pt>
    <dgm:pt modelId="{7A784B1D-1A92-0945-82BC-45B9FB81A2FE}" type="pres">
      <dgm:prSet presAssocID="{D64313CD-0CF6-B948-8505-B6CAEF3DC33F}" presName="node" presStyleLbl="revTx" presStyleIdx="0" presStyleCnt="3">
        <dgm:presLayoutVars>
          <dgm:bulletEnabled val="1"/>
        </dgm:presLayoutVars>
      </dgm:prSet>
      <dgm:spPr/>
    </dgm:pt>
    <dgm:pt modelId="{59DBCFFD-76F1-8E4E-8355-97F55CCC5A6F}" type="pres">
      <dgm:prSet presAssocID="{CB8CF63B-1575-A944-9EC6-49D03B22E2A9}" presName="sibTrans" presStyleLbl="node1" presStyleIdx="0" presStyleCnt="3"/>
      <dgm:spPr/>
    </dgm:pt>
    <dgm:pt modelId="{1244CD20-7131-A642-9B34-07D83B18E666}" type="pres">
      <dgm:prSet presAssocID="{53B69FD6-4AC1-074D-8A42-636B76085C16}" presName="dummy" presStyleCnt="0"/>
      <dgm:spPr/>
    </dgm:pt>
    <dgm:pt modelId="{8F256293-4BB0-DA46-A7BC-7BCBD83717CF}" type="pres">
      <dgm:prSet presAssocID="{53B69FD6-4AC1-074D-8A42-636B76085C16}" presName="node" presStyleLbl="revTx" presStyleIdx="1" presStyleCnt="3">
        <dgm:presLayoutVars>
          <dgm:bulletEnabled val="1"/>
        </dgm:presLayoutVars>
      </dgm:prSet>
      <dgm:spPr/>
    </dgm:pt>
    <dgm:pt modelId="{933DBCEB-7A68-164D-BD2B-6221CBE9DD4B}" type="pres">
      <dgm:prSet presAssocID="{1EB47C31-448C-994D-9301-6AC97EB7A1D2}" presName="sibTrans" presStyleLbl="node1" presStyleIdx="1" presStyleCnt="3"/>
      <dgm:spPr/>
    </dgm:pt>
    <dgm:pt modelId="{53C84A1F-DD08-6C4D-80F6-71E0C79291D0}" type="pres">
      <dgm:prSet presAssocID="{F97B6992-2D50-FA4A-B426-707E198D3987}" presName="dummy" presStyleCnt="0"/>
      <dgm:spPr/>
    </dgm:pt>
    <dgm:pt modelId="{2ED32D96-8A69-824A-8870-E5C1B365C449}" type="pres">
      <dgm:prSet presAssocID="{F97B6992-2D50-FA4A-B426-707E198D3987}" presName="node" presStyleLbl="revTx" presStyleIdx="2" presStyleCnt="3">
        <dgm:presLayoutVars>
          <dgm:bulletEnabled val="1"/>
        </dgm:presLayoutVars>
      </dgm:prSet>
      <dgm:spPr/>
    </dgm:pt>
    <dgm:pt modelId="{D1F9FDF3-37AE-A343-A98F-707B28D8F0E3}" type="pres">
      <dgm:prSet presAssocID="{C23C3770-6595-D043-8D1F-961F3CF1326C}" presName="sibTrans" presStyleLbl="node1" presStyleIdx="2" presStyleCnt="3"/>
      <dgm:spPr/>
    </dgm:pt>
  </dgm:ptLst>
  <dgm:cxnLst>
    <dgm:cxn modelId="{F1F5B91D-8546-EF4A-A5C8-2744638377E0}" srcId="{4DA857E7-EDE0-0640-94CB-E7E14A008F75}" destId="{F97B6992-2D50-FA4A-B426-707E198D3987}" srcOrd="2" destOrd="0" parTransId="{25D5E171-B4BF-9E48-BAB7-052947DE435C}" sibTransId="{C23C3770-6595-D043-8D1F-961F3CF1326C}"/>
    <dgm:cxn modelId="{64A42A23-B192-F346-96C6-0C8079DB21B7}" type="presOf" srcId="{1EB47C31-448C-994D-9301-6AC97EB7A1D2}" destId="{933DBCEB-7A68-164D-BD2B-6221CBE9DD4B}" srcOrd="0" destOrd="0" presId="urn:microsoft.com/office/officeart/2005/8/layout/cycle1"/>
    <dgm:cxn modelId="{EE366941-3321-1941-9197-7B5654F4DA8D}" srcId="{4DA857E7-EDE0-0640-94CB-E7E14A008F75}" destId="{53B69FD6-4AC1-074D-8A42-636B76085C16}" srcOrd="1" destOrd="0" parTransId="{35A0E63F-499B-4D42-B1D1-1629EB950FE6}" sibTransId="{1EB47C31-448C-994D-9301-6AC97EB7A1D2}"/>
    <dgm:cxn modelId="{AFDD9A49-4F0B-E44F-A959-CED3AB22C9B0}" type="presOf" srcId="{53B69FD6-4AC1-074D-8A42-636B76085C16}" destId="{8F256293-4BB0-DA46-A7BC-7BCBD83717CF}" srcOrd="0" destOrd="0" presId="urn:microsoft.com/office/officeart/2005/8/layout/cycle1"/>
    <dgm:cxn modelId="{CAF5AF61-6952-E04C-9BC1-2F2F181F42AA}" type="presOf" srcId="{4DA857E7-EDE0-0640-94CB-E7E14A008F75}" destId="{A9705589-4505-3E40-B14D-A27871F650A9}" srcOrd="0" destOrd="0" presId="urn:microsoft.com/office/officeart/2005/8/layout/cycle1"/>
    <dgm:cxn modelId="{E2B7849A-237E-1448-ADBF-23865DF66BE9}" type="presOf" srcId="{CB8CF63B-1575-A944-9EC6-49D03B22E2A9}" destId="{59DBCFFD-76F1-8E4E-8355-97F55CCC5A6F}" srcOrd="0" destOrd="0" presId="urn:microsoft.com/office/officeart/2005/8/layout/cycle1"/>
    <dgm:cxn modelId="{64B3A6A1-49F2-1B4F-94A2-025F54802AED}" srcId="{4DA857E7-EDE0-0640-94CB-E7E14A008F75}" destId="{D64313CD-0CF6-B948-8505-B6CAEF3DC33F}" srcOrd="0" destOrd="0" parTransId="{1D343405-3277-2F43-8BEE-A095F431FF12}" sibTransId="{CB8CF63B-1575-A944-9EC6-49D03B22E2A9}"/>
    <dgm:cxn modelId="{33B48CAB-91B2-5E42-A109-434E9B85AFAC}" type="presOf" srcId="{F97B6992-2D50-FA4A-B426-707E198D3987}" destId="{2ED32D96-8A69-824A-8870-E5C1B365C449}" srcOrd="0" destOrd="0" presId="urn:microsoft.com/office/officeart/2005/8/layout/cycle1"/>
    <dgm:cxn modelId="{6BF42CAD-EE75-4A42-889C-3A11AF451B86}" type="presOf" srcId="{C23C3770-6595-D043-8D1F-961F3CF1326C}" destId="{D1F9FDF3-37AE-A343-A98F-707B28D8F0E3}" srcOrd="0" destOrd="0" presId="urn:microsoft.com/office/officeart/2005/8/layout/cycle1"/>
    <dgm:cxn modelId="{894144EC-2565-F745-A4DB-0A250117A30B}" type="presOf" srcId="{D64313CD-0CF6-B948-8505-B6CAEF3DC33F}" destId="{7A784B1D-1A92-0945-82BC-45B9FB81A2FE}" srcOrd="0" destOrd="0" presId="urn:microsoft.com/office/officeart/2005/8/layout/cycle1"/>
    <dgm:cxn modelId="{7A6C99C6-600D-2F40-8219-2CD3B9721931}" type="presParOf" srcId="{A9705589-4505-3E40-B14D-A27871F650A9}" destId="{4A86A72E-BE0B-6F42-ADC8-97766854F4D3}" srcOrd="0" destOrd="0" presId="urn:microsoft.com/office/officeart/2005/8/layout/cycle1"/>
    <dgm:cxn modelId="{F9AA9958-1133-0745-9C8E-58988717BC61}" type="presParOf" srcId="{A9705589-4505-3E40-B14D-A27871F650A9}" destId="{7A784B1D-1A92-0945-82BC-45B9FB81A2FE}" srcOrd="1" destOrd="0" presId="urn:microsoft.com/office/officeart/2005/8/layout/cycle1"/>
    <dgm:cxn modelId="{110C1225-D41A-EB45-8F71-F9B3BCF53CEA}" type="presParOf" srcId="{A9705589-4505-3E40-B14D-A27871F650A9}" destId="{59DBCFFD-76F1-8E4E-8355-97F55CCC5A6F}" srcOrd="2" destOrd="0" presId="urn:microsoft.com/office/officeart/2005/8/layout/cycle1"/>
    <dgm:cxn modelId="{7B908BAB-7E67-4C41-8010-23C22C0AF93C}" type="presParOf" srcId="{A9705589-4505-3E40-B14D-A27871F650A9}" destId="{1244CD20-7131-A642-9B34-07D83B18E666}" srcOrd="3" destOrd="0" presId="urn:microsoft.com/office/officeart/2005/8/layout/cycle1"/>
    <dgm:cxn modelId="{95F23CC6-EAD3-CF41-A7A8-D2F102BB168A}" type="presParOf" srcId="{A9705589-4505-3E40-B14D-A27871F650A9}" destId="{8F256293-4BB0-DA46-A7BC-7BCBD83717CF}" srcOrd="4" destOrd="0" presId="urn:microsoft.com/office/officeart/2005/8/layout/cycle1"/>
    <dgm:cxn modelId="{52F0BD22-8133-AF48-B821-3C15A971032A}" type="presParOf" srcId="{A9705589-4505-3E40-B14D-A27871F650A9}" destId="{933DBCEB-7A68-164D-BD2B-6221CBE9DD4B}" srcOrd="5" destOrd="0" presId="urn:microsoft.com/office/officeart/2005/8/layout/cycle1"/>
    <dgm:cxn modelId="{289CEFBC-7562-5E4F-BC7A-81DE12FD4479}" type="presParOf" srcId="{A9705589-4505-3E40-B14D-A27871F650A9}" destId="{53C84A1F-DD08-6C4D-80F6-71E0C79291D0}" srcOrd="6" destOrd="0" presId="urn:microsoft.com/office/officeart/2005/8/layout/cycle1"/>
    <dgm:cxn modelId="{55B84A8A-EC98-D846-A30E-D8C44B264767}" type="presParOf" srcId="{A9705589-4505-3E40-B14D-A27871F650A9}" destId="{2ED32D96-8A69-824A-8870-E5C1B365C449}" srcOrd="7" destOrd="0" presId="urn:microsoft.com/office/officeart/2005/8/layout/cycle1"/>
    <dgm:cxn modelId="{E9687DA8-2C36-6A47-BB65-32A238B75CB8}" type="presParOf" srcId="{A9705589-4505-3E40-B14D-A27871F650A9}" destId="{D1F9FDF3-37AE-A343-A98F-707B28D8F0E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84B1D-1A92-0945-82BC-45B9FB81A2FE}">
      <dsp:nvSpPr>
        <dsp:cNvPr id="0" name=""/>
        <dsp:cNvSpPr/>
      </dsp:nvSpPr>
      <dsp:spPr>
        <a:xfrm>
          <a:off x="5954421" y="319040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Users</a:t>
          </a:r>
        </a:p>
      </dsp:txBody>
      <dsp:txXfrm>
        <a:off x="5954421" y="319040"/>
        <a:ext cx="1629456" cy="1629456"/>
      </dsp:txXfrm>
    </dsp:sp>
    <dsp:sp modelId="{59DBCFFD-76F1-8E4E-8355-97F55CCC5A6F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2962579"/>
            <a:gd name="adj4" fmla="val 52578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56293-4BB0-DA46-A7BC-7BCBD83717CF}">
      <dsp:nvSpPr>
        <dsp:cNvPr id="0" name=""/>
        <dsp:cNvSpPr/>
      </dsp:nvSpPr>
      <dsp:spPr>
        <a:xfrm>
          <a:off x="4585153" y="2690683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Domain Experts</a:t>
          </a:r>
        </a:p>
      </dsp:txBody>
      <dsp:txXfrm>
        <a:off x="4585153" y="2690683"/>
        <a:ext cx="1629456" cy="1629456"/>
      </dsp:txXfrm>
    </dsp:sp>
    <dsp:sp modelId="{933DBCEB-7A68-164D-BD2B-6221CBE9DD4B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10171026"/>
            <a:gd name="adj4" fmla="val 7261025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2D96-8A69-824A-8870-E5C1B365C449}">
      <dsp:nvSpPr>
        <dsp:cNvPr id="0" name=""/>
        <dsp:cNvSpPr/>
      </dsp:nvSpPr>
      <dsp:spPr>
        <a:xfrm>
          <a:off x="3215884" y="319040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Developers</a:t>
          </a:r>
        </a:p>
      </dsp:txBody>
      <dsp:txXfrm>
        <a:off x="3215884" y="319040"/>
        <a:ext cx="1629456" cy="1629456"/>
      </dsp:txXfrm>
    </dsp:sp>
    <dsp:sp modelId="{D1F9FDF3-37AE-A343-A98F-707B28D8F0E3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16855529"/>
            <a:gd name="adj4" fmla="val 14968075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9439A-6EC2-4CEE-93C3-441655B29714}" type="datetimeFigureOut">
              <a:rPr lang="de-DE" smtClean="0"/>
              <a:t>27.09.24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921B2-4826-4E86-BF08-99ECB8A5CF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26.svg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Konkreter Eindruck, wie ich damit arbeite; Vorteile / Nachteile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96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Alone </a:t>
            </a:r>
            <a:r>
              <a:rPr lang="de-DE" dirty="0" err="1"/>
              <a:t>meaning</a:t>
            </a:r>
            <a:r>
              <a:rPr lang="de-DE" dirty="0"/>
              <a:t>: </a:t>
            </a:r>
            <a:r>
              <a:rPr lang="de-DE" dirty="0" err="1"/>
              <a:t>run</a:t>
            </a:r>
            <a:r>
              <a:rPr lang="de-DE" dirty="0"/>
              <a:t> 80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and </a:t>
            </a:r>
            <a:r>
              <a:rPr lang="de-DE" dirty="0" err="1"/>
              <a:t>compare</a:t>
            </a:r>
            <a:r>
              <a:rPr lang="de-DE" dirty="0"/>
              <a:t> all (!!!)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and check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. The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baffling</a:t>
            </a:r>
            <a:r>
              <a:rPr lang="de-DE" dirty="0"/>
              <a:t> (at least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Versionizing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it</a:t>
            </a:r>
            <a:r>
              <a:rPr lang="de-DE" dirty="0"/>
              <a:t> was an </a:t>
            </a:r>
            <a:r>
              <a:rPr lang="de-DE" dirty="0" err="1"/>
              <a:t>unsolved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was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…..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ludicrous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audience</a:t>
            </a:r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Plus I was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mysterious</a:t>
            </a:r>
            <a:r>
              <a:rPr lang="de-DE" dirty="0"/>
              <a:t> </a:t>
            </a:r>
            <a:r>
              <a:rPr lang="de-DE" dirty="0" err="1"/>
              <a:t>realm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kinda</a:t>
            </a:r>
            <a:r>
              <a:rPr lang="de-DE" dirty="0"/>
              <a:t> „</a:t>
            </a:r>
            <a:r>
              <a:rPr lang="de-DE" dirty="0" err="1"/>
              <a:t>graduate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-like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381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 err="1"/>
              <a:t>Circling</a:t>
            </a:r>
            <a:r>
              <a:rPr lang="de-DE" u="sng" dirty="0"/>
              <a:t> </a:t>
            </a:r>
            <a:r>
              <a:rPr lang="de-DE" u="sng" dirty="0" err="1"/>
              <a:t>through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stages</a:t>
            </a:r>
            <a:r>
              <a:rPr lang="de-DE" u="sng" dirty="0"/>
              <a:t> (</a:t>
            </a:r>
            <a:r>
              <a:rPr lang="de-DE" u="sng" dirty="0" err="1"/>
              <a:t>see</a:t>
            </a:r>
            <a:r>
              <a:rPr lang="de-DE" u="sng" dirty="0"/>
              <a:t> </a:t>
            </a:r>
            <a:r>
              <a:rPr lang="de-DE" u="sng" dirty="0" err="1"/>
              <a:t>right</a:t>
            </a:r>
            <a:r>
              <a:rPr lang="de-DE" u="sng" dirty="0"/>
              <a:t>) on a </a:t>
            </a:r>
            <a:r>
              <a:rPr lang="de-DE" u="sng" dirty="0" err="1"/>
              <a:t>regular</a:t>
            </a:r>
            <a:r>
              <a:rPr lang="de-DE" u="sng" dirty="0"/>
              <a:t> </a:t>
            </a:r>
            <a:r>
              <a:rPr lang="de-DE" u="sng" dirty="0" err="1"/>
              <a:t>basis</a:t>
            </a:r>
            <a:endParaRPr lang="de-DE" u="sng" dirty="0"/>
          </a:p>
          <a:p>
            <a:endParaRPr lang="de-DE" dirty="0"/>
          </a:p>
          <a:p>
            <a:r>
              <a:rPr lang="de-DE" dirty="0"/>
              <a:t>Message: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you‘re</a:t>
            </a:r>
            <a:r>
              <a:rPr lang="de-DE" dirty="0"/>
              <a:t> an </a:t>
            </a:r>
            <a:r>
              <a:rPr lang="de-DE" dirty="0" err="1"/>
              <a:t>administrator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support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and </a:t>
            </a:r>
            <a:r>
              <a:rPr lang="de-DE" dirty="0" err="1"/>
              <a:t>teach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; and permanent support;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59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manual</a:t>
            </a:r>
            <a:r>
              <a:rPr lang="de-DE" sz="1600" dirty="0"/>
              <a:t> </a:t>
            </a:r>
            <a:r>
              <a:rPr lang="de-DE" sz="1600" dirty="0" err="1"/>
              <a:t>searches</a:t>
            </a:r>
            <a:r>
              <a:rPr lang="de-DE" sz="1600" dirty="0"/>
              <a:t> and </a:t>
            </a:r>
            <a:r>
              <a:rPr lang="de-DE" sz="1600" dirty="0" err="1"/>
              <a:t>interpretation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hit</a:t>
            </a:r>
            <a:r>
              <a:rPr lang="de-DE" sz="1600" dirty="0"/>
              <a:t> </a:t>
            </a:r>
            <a:r>
              <a:rPr lang="de-DE" sz="1600" dirty="0" err="1"/>
              <a:t>lists</a:t>
            </a:r>
            <a:r>
              <a:rPr lang="de-DE" sz="1600" dirty="0"/>
              <a:t> : personal, „</a:t>
            </a:r>
            <a:r>
              <a:rPr lang="de-DE" sz="1600" dirty="0" err="1"/>
              <a:t>intellecutal</a:t>
            </a:r>
            <a:r>
              <a:rPr lang="de-DE" sz="1600" dirty="0"/>
              <a:t>“, </a:t>
            </a:r>
            <a:r>
              <a:rPr lang="de-DE" sz="1600" dirty="0" err="1"/>
              <a:t>seems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„</a:t>
            </a:r>
            <a:r>
              <a:rPr lang="de-DE" sz="1600" dirty="0" err="1"/>
              <a:t>hands</a:t>
            </a:r>
            <a:r>
              <a:rPr lang="de-DE" sz="1600" dirty="0"/>
              <a:t>-on“, </a:t>
            </a:r>
            <a:r>
              <a:rPr lang="de-DE" sz="1600" dirty="0" err="1"/>
              <a:t>controllable</a:t>
            </a:r>
            <a:r>
              <a:rPr lang="de-DE" sz="1600" dirty="0"/>
              <a:t>, </a:t>
            </a:r>
            <a:r>
              <a:rPr lang="de-DE" sz="1600" dirty="0" err="1"/>
              <a:t>reproducible</a:t>
            </a:r>
            <a:r>
              <a:rPr lang="de-DE" sz="1600" dirty="0"/>
              <a:t> and </a:t>
            </a:r>
            <a:r>
              <a:rPr lang="de-DE" sz="1600" dirty="0" err="1"/>
              <a:t>traceable</a:t>
            </a:r>
            <a:r>
              <a:rPr lang="de-DE" sz="1600" dirty="0"/>
              <a:t> –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librarians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Automated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and </a:t>
            </a:r>
            <a:r>
              <a:rPr lang="de-DE" sz="1600" dirty="0" err="1"/>
              <a:t>looking</a:t>
            </a:r>
            <a:r>
              <a:rPr lang="de-DE" sz="1600" dirty="0"/>
              <a:t> at </a:t>
            </a:r>
            <a:r>
              <a:rPr lang="de-DE" sz="1600" dirty="0" err="1"/>
              <a:t>green</a:t>
            </a:r>
            <a:r>
              <a:rPr lang="de-DE" sz="1600" dirty="0"/>
              <a:t> </a:t>
            </a:r>
            <a:r>
              <a:rPr lang="de-DE" sz="1600" dirty="0" err="1"/>
              <a:t>checks</a:t>
            </a:r>
            <a:r>
              <a:rPr lang="de-DE" sz="1600" dirty="0"/>
              <a:t> and </a:t>
            </a:r>
            <a:r>
              <a:rPr lang="de-DE" sz="1600" dirty="0" err="1"/>
              <a:t>red</a:t>
            </a:r>
            <a:r>
              <a:rPr lang="de-DE" sz="1600" dirty="0"/>
              <a:t> </a:t>
            </a:r>
            <a:r>
              <a:rPr lang="de-DE" sz="1600" dirty="0" err="1"/>
              <a:t>crosses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comparison</a:t>
            </a:r>
            <a:r>
              <a:rPr lang="de-DE" sz="1600" dirty="0"/>
              <a:t> </a:t>
            </a:r>
            <a:r>
              <a:rPr lang="de-DE" sz="1600" dirty="0" err="1"/>
              <a:t>seems</a:t>
            </a:r>
            <a:r>
              <a:rPr lang="de-DE" sz="1600" dirty="0"/>
              <a:t> </a:t>
            </a:r>
            <a:r>
              <a:rPr lang="de-DE" sz="1600" dirty="0" err="1"/>
              <a:t>technocratic</a:t>
            </a:r>
            <a:r>
              <a:rPr lang="de-DE" sz="1600" dirty="0"/>
              <a:t>, like </a:t>
            </a:r>
            <a:r>
              <a:rPr lang="de-DE" sz="1600" dirty="0" err="1"/>
              <a:t>loss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control</a:t>
            </a:r>
            <a:r>
              <a:rPr lang="de-DE" sz="1600" dirty="0"/>
              <a:t> and </a:t>
            </a:r>
            <a:r>
              <a:rPr lang="de-DE" sz="1600" dirty="0" err="1"/>
              <a:t>kind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externalised</a:t>
            </a:r>
            <a:r>
              <a:rPr lang="de-DE" sz="1600" dirty="0"/>
              <a:t>. I </a:t>
            </a:r>
            <a:r>
              <a:rPr lang="de-DE" sz="1600" dirty="0" err="1"/>
              <a:t>don‘t</a:t>
            </a:r>
            <a:r>
              <a:rPr lang="de-DE" sz="1600" dirty="0"/>
              <a:t> </a:t>
            </a:r>
            <a:r>
              <a:rPr lang="de-DE" sz="1600" dirty="0" err="1"/>
              <a:t>feel</a:t>
            </a:r>
            <a:r>
              <a:rPr lang="de-DE" sz="1600" dirty="0"/>
              <a:t> </a:t>
            </a:r>
            <a:r>
              <a:rPr lang="de-DE" sz="1600" dirty="0" err="1"/>
              <a:t>there‘s</a:t>
            </a:r>
            <a:r>
              <a:rPr lang="de-DE" sz="1600" dirty="0"/>
              <a:t> </a:t>
            </a:r>
            <a:r>
              <a:rPr lang="de-DE" sz="1600" dirty="0" err="1"/>
              <a:t>trust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</a:t>
            </a:r>
            <a:r>
              <a:rPr lang="de-DE" sz="1600" dirty="0" err="1"/>
              <a:t>doing</a:t>
            </a:r>
            <a:r>
              <a:rPr lang="de-DE" sz="1600" dirty="0"/>
              <a:t>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job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While</a:t>
            </a:r>
            <a:r>
              <a:rPr lang="de-DE" sz="1600" dirty="0"/>
              <a:t> in </a:t>
            </a:r>
            <a:r>
              <a:rPr lang="de-DE" sz="1600" dirty="0" err="1"/>
              <a:t>effect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way</a:t>
            </a:r>
            <a:r>
              <a:rPr lang="de-DE" sz="1600" dirty="0"/>
              <a:t> </a:t>
            </a:r>
            <a:r>
              <a:rPr lang="de-DE" sz="1600" dirty="0" err="1"/>
              <a:t>round</a:t>
            </a:r>
            <a:r>
              <a:rPr lang="de-DE" sz="1600" dirty="0"/>
              <a:t>. </a:t>
            </a:r>
            <a:r>
              <a:rPr lang="de-DE" sz="1600" dirty="0" err="1"/>
              <a:t>Failure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get</a:t>
            </a:r>
            <a:r>
              <a:rPr lang="de-DE" sz="1600" dirty="0"/>
              <a:t> </a:t>
            </a:r>
            <a:r>
              <a:rPr lang="de-DE" sz="1600" dirty="0" err="1"/>
              <a:t>across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advantages</a:t>
            </a:r>
            <a:r>
              <a:rPr lang="de-DE" sz="1600" dirty="0"/>
              <a:t>, </a:t>
            </a:r>
            <a:r>
              <a:rPr lang="de-DE" sz="1600" dirty="0" err="1"/>
              <a:t>nay</a:t>
            </a:r>
            <a:r>
              <a:rPr lang="de-DE" sz="1600" dirty="0"/>
              <a:t>: </a:t>
            </a:r>
            <a:r>
              <a:rPr lang="de-DE" sz="1600" dirty="0" err="1"/>
              <a:t>the</a:t>
            </a:r>
            <a:r>
              <a:rPr lang="de-DE" sz="1600" dirty="0"/>
              <a:t> NECESSITY </a:t>
            </a:r>
            <a:r>
              <a:rPr lang="de-DE" sz="1600" dirty="0" err="1"/>
              <a:t>for</a:t>
            </a:r>
            <a:r>
              <a:rPr lang="de-DE" sz="1600" dirty="0"/>
              <a:t> test-</a:t>
            </a:r>
            <a:r>
              <a:rPr lang="de-DE" sz="1600" dirty="0" err="1"/>
              <a:t>based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development</a:t>
            </a:r>
            <a:r>
              <a:rPr lang="de-DE" sz="1600" dirty="0"/>
              <a:t>: 82 </a:t>
            </a:r>
            <a:r>
              <a:rPr lang="de-DE" sz="1600" dirty="0" err="1"/>
              <a:t>search</a:t>
            </a:r>
            <a:r>
              <a:rPr lang="de-DE" sz="1600" dirty="0"/>
              <a:t> </a:t>
            </a:r>
            <a:r>
              <a:rPr lang="de-DE" sz="1600" dirty="0" err="1"/>
              <a:t>queries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Side </a:t>
            </a:r>
            <a:r>
              <a:rPr lang="de-DE" sz="1600" dirty="0" err="1"/>
              <a:t>effects</a:t>
            </a:r>
            <a:r>
              <a:rPr lang="de-DE" sz="1600" dirty="0"/>
              <a:t> </a:t>
            </a:r>
            <a:r>
              <a:rPr lang="de-DE" sz="1600" dirty="0" err="1"/>
              <a:t>seem</a:t>
            </a:r>
            <a:r>
              <a:rPr lang="de-DE" sz="1600" dirty="0"/>
              <a:t> not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differentiated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fulfill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demands</a:t>
            </a:r>
            <a:r>
              <a:rPr lang="de-DE" sz="16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1600" b="1" dirty="0" err="1"/>
              <a:t>automated</a:t>
            </a:r>
            <a:r>
              <a:rPr lang="de-DE" sz="1600" b="1" dirty="0"/>
              <a:t> </a:t>
            </a:r>
            <a:r>
              <a:rPr lang="de-DE" sz="1600" b="1" dirty="0" err="1"/>
              <a:t>tests</a:t>
            </a:r>
            <a:r>
              <a:rPr lang="de-DE" sz="1600" b="1" dirty="0"/>
              <a:t> versus </a:t>
            </a:r>
            <a:r>
              <a:rPr lang="de-DE" sz="1600" b="1" dirty="0" err="1"/>
              <a:t>manual</a:t>
            </a:r>
            <a:r>
              <a:rPr lang="de-DE" sz="1600" b="1" dirty="0"/>
              <a:t> </a:t>
            </a:r>
            <a:r>
              <a:rPr lang="de-DE" sz="1600" b="1" dirty="0" err="1"/>
              <a:t>searches</a:t>
            </a:r>
            <a:endParaRPr lang="de-DE" sz="1600" b="1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1600" b="1" dirty="0" err="1"/>
              <a:t>test</a:t>
            </a:r>
            <a:r>
              <a:rPr lang="de-DE" sz="1600" b="1" dirty="0"/>
              <a:t> </a:t>
            </a:r>
            <a:r>
              <a:rPr lang="de-DE" sz="1600" b="1" dirty="0" err="1"/>
              <a:t>results</a:t>
            </a:r>
            <a:r>
              <a:rPr lang="de-DE" sz="1600" b="1" dirty="0"/>
              <a:t> versus </a:t>
            </a:r>
            <a:r>
              <a:rPr lang="de-DE" sz="1600" b="1" dirty="0" err="1"/>
              <a:t>interpretation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hit</a:t>
            </a:r>
            <a:r>
              <a:rPr lang="de-DE" sz="1600" b="1" dirty="0"/>
              <a:t> </a:t>
            </a:r>
            <a:r>
              <a:rPr lang="de-DE" sz="1600" b="1" dirty="0" err="1"/>
              <a:t>lists</a:t>
            </a:r>
            <a:endParaRPr lang="de-DE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Big </a:t>
            </a:r>
            <a:r>
              <a:rPr lang="de-DE" dirty="0" err="1"/>
              <a:t>Issue</a:t>
            </a:r>
            <a:r>
              <a:rPr lang="de-DE" dirty="0"/>
              <a:t>: Präzisierung: Anforderung; </a:t>
            </a:r>
            <a:r>
              <a:rPr lang="de-DE" dirty="0" err="1"/>
              <a:t>Reproducible</a:t>
            </a:r>
            <a:r>
              <a:rPr lang="de-DE" dirty="0"/>
              <a:t> (-&gt; Duncan)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680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394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02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33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235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58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duplicate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;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„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authors</a:t>
            </a:r>
            <a:r>
              <a:rPr lang="de-DE" dirty="0"/>
              <a:t>“ in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(„Barbara Köhler“) ;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chronology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 and at </a:t>
            </a:r>
            <a:r>
              <a:rPr lang="de-DE" dirty="0" err="1"/>
              <a:t>the</a:t>
            </a:r>
            <a:r>
              <a:rPr lang="de-DE" dirty="0"/>
              <a:t> same time </a:t>
            </a:r>
            <a:r>
              <a:rPr lang="de-DE" dirty="0" err="1"/>
              <a:t>disciminate</a:t>
            </a:r>
            <a:r>
              <a:rPr lang="de-DE" dirty="0"/>
              <a:t> </a:t>
            </a:r>
            <a:r>
              <a:rPr lang="de-DE" dirty="0" err="1"/>
              <a:t>reviews</a:t>
            </a:r>
            <a:r>
              <a:rPr lang="de-DE" dirty="0"/>
              <a:t> (Review </a:t>
            </a:r>
            <a:r>
              <a:rPr lang="de-DE" dirty="0" err="1"/>
              <a:t>problem</a:t>
            </a:r>
            <a:r>
              <a:rPr lang="de-DE" dirty="0"/>
              <a:t> / UX)</a:t>
            </a:r>
          </a:p>
          <a:p>
            <a:endParaRPr lang="de-DE" dirty="0"/>
          </a:p>
          <a:p>
            <a:r>
              <a:rPr lang="de-DE" dirty="0"/>
              <a:t>Comes at a </a:t>
            </a:r>
            <a:r>
              <a:rPr lang="de-DE" dirty="0" err="1"/>
              <a:t>price</a:t>
            </a:r>
            <a:r>
              <a:rPr lang="de-DE" dirty="0"/>
              <a:t>:</a:t>
            </a:r>
          </a:p>
          <a:p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jack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-all-trades </a:t>
            </a:r>
            <a:r>
              <a:rPr lang="de-DE" dirty="0" err="1"/>
              <a:t>device</a:t>
            </a:r>
            <a:r>
              <a:rPr lang="de-DE" dirty="0"/>
              <a:t>; </a:t>
            </a:r>
            <a:r>
              <a:rPr lang="de-DE" dirty="0" err="1"/>
              <a:t>conflicting</a:t>
            </a:r>
            <a:r>
              <a:rPr lang="de-DE" dirty="0"/>
              <a:t> </a:t>
            </a:r>
            <a:r>
              <a:rPr lang="de-DE" dirty="0" err="1"/>
              <a:t>demands</a:t>
            </a:r>
            <a:r>
              <a:rPr lang="de-DE" dirty="0"/>
              <a:t> (s. </a:t>
            </a:r>
            <a:r>
              <a:rPr lang="de-DE" dirty="0" err="1"/>
              <a:t>above</a:t>
            </a:r>
            <a:r>
              <a:rPr lang="de-DE" dirty="0"/>
              <a:t>) </a:t>
            </a:r>
            <a:r>
              <a:rPr lang="de-DE" dirty="0" err="1"/>
              <a:t>may</a:t>
            </a:r>
            <a:r>
              <a:rPr lang="de-DE" dirty="0"/>
              <a:t> 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met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and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an okay </a:t>
            </a:r>
            <a:r>
              <a:rPr lang="de-DE" dirty="0" err="1"/>
              <a:t>yaml</a:t>
            </a:r>
            <a:r>
              <a:rPr lang="de-DE" dirty="0"/>
              <a:t> (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perfectionists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accept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404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New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: </a:t>
            </a:r>
          </a:p>
          <a:p>
            <a:r>
              <a:rPr lang="de-DE" dirty="0"/>
              <a:t>track </a:t>
            </a:r>
            <a:r>
              <a:rPr lang="de-DE" dirty="0" err="1"/>
              <a:t>progress</a:t>
            </a:r>
            <a:endParaRPr lang="de-DE" dirty="0"/>
          </a:p>
          <a:p>
            <a:r>
              <a:rPr lang="de-DE" dirty="0"/>
              <a:t>Clear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progress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all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all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and </a:t>
            </a:r>
            <a:r>
              <a:rPr lang="de-DE" dirty="0" err="1"/>
              <a:t>clarity</a:t>
            </a:r>
            <a:endParaRPr lang="de-DE" dirty="0"/>
          </a:p>
          <a:p>
            <a:endParaRPr lang="de-DE" dirty="0"/>
          </a:p>
          <a:p>
            <a:r>
              <a:rPr lang="de-DE" dirty="0"/>
              <a:t>Collaborative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–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-ranking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2024 and both for our users there is new stuff lots of it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48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423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991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talking about inherent biases of relevancy rankings or some such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02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enviroment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7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expectation is not always justified let alone representative (intention also not clear from the logs)</a:t>
            </a:r>
          </a:p>
          <a:p>
            <a:endParaRPr lang="en-US" dirty="0"/>
          </a:p>
          <a:p>
            <a:r>
              <a:rPr lang="en-US" dirty="0"/>
              <a:t>Domain experts aren’t normal users, but they know what there and can make judgement calls</a:t>
            </a:r>
          </a:p>
          <a:p>
            <a:endParaRPr lang="en-US" dirty="0"/>
          </a:p>
          <a:p>
            <a:r>
              <a:rPr lang="en-US" dirty="0"/>
              <a:t>Technical quality != content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41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person by herself by hand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21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super simple</a:t>
            </a:r>
          </a:p>
          <a:p>
            <a:endParaRPr lang="en-US" dirty="0"/>
          </a:p>
          <a:p>
            <a:r>
              <a:rPr lang="en-US" dirty="0"/>
              <a:t>Its not a unit test</a:t>
            </a:r>
          </a:p>
          <a:p>
            <a:r>
              <a:rPr lang="en-US" dirty="0"/>
              <a:t>Its not an integration test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977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  <a:p>
            <a:r>
              <a:rPr lang="en-US" dirty="0"/>
              <a:t>Browser automation prohibition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215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spreadsheet</a:t>
            </a:r>
          </a:p>
          <a:p>
            <a:r>
              <a:rPr lang="en-US" dirty="0"/>
              <a:t>Super Annette</a:t>
            </a:r>
          </a:p>
          <a:p>
            <a:r>
              <a:rPr lang="en-US" dirty="0"/>
              <a:t>Users Domain Experts </a:t>
            </a:r>
            <a:r>
              <a:rPr lang="en-US" dirty="0" err="1"/>
              <a:t>nad</a:t>
            </a:r>
            <a:r>
              <a:rPr lang="en-US" dirty="0"/>
              <a:t> </a:t>
            </a:r>
            <a:r>
              <a:rPr lang="en-US" dirty="0" err="1"/>
              <a:t>Devs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3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_einspalt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6534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breite/schmal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1" y="1620000"/>
            <a:ext cx="7814400" cy="435133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837721" y="1620000"/>
            <a:ext cx="2671384" cy="435133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2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_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620000"/>
            <a:ext cx="5220000" cy="435133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89104" y="1620000"/>
            <a:ext cx="5220000" cy="435133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13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zweispaltig +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2119719"/>
            <a:ext cx="5220000" cy="384674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89104" y="2119720"/>
            <a:ext cx="5220000" cy="384674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720000" y="1620000"/>
            <a:ext cx="5220000" cy="277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 hasCustomPrompt="1"/>
          </p:nvPr>
        </p:nvSpPr>
        <p:spPr>
          <a:xfrm>
            <a:off x="6289104" y="1620000"/>
            <a:ext cx="5220000" cy="277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9170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_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80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6336890"/>
            <a:ext cx="12192000" cy="521108"/>
          </a:xfrm>
          <a:prstGeom prst="rect">
            <a:avLst/>
          </a:prstGeom>
          <a:solidFill>
            <a:srgbClr val="3C4B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08799" y="6524295"/>
            <a:ext cx="9680759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96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30. September 2024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altLang="de-DE" sz="900" dirty="0" err="1">
                <a:solidFill>
                  <a:schemeClr val="bg1"/>
                </a:solidFill>
                <a:latin typeface="+mn-lt"/>
              </a:rPr>
              <a:t>VuFind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Leipzig ·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SBB-PK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· Paterson / Kaufmann 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CC BY 4.0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·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Seite </a:t>
            </a:r>
            <a:fld id="{9CC973F8-89F3-4371-92FE-140F5BB70AF5}" type="slidenum">
              <a:rPr lang="de-DE" sz="900">
                <a:solidFill>
                  <a:schemeClr val="bg1"/>
                </a:solidFill>
                <a:latin typeface="+mn-lt"/>
              </a:rPr>
              <a:pPr algn="r"/>
              <a:t>‹#›</a:t>
            </a:fld>
            <a:r>
              <a:rPr lang="de-DE" sz="900" dirty="0">
                <a:solidFill>
                  <a:schemeClr val="bg1"/>
                </a:solidFill>
                <a:latin typeface="+mn-lt"/>
              </a:rPr>
              <a:t> </a:t>
            </a:r>
            <a:endParaRPr lang="de-DE" sz="900" dirty="0">
              <a:latin typeface="+mn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25" y="330681"/>
            <a:ext cx="1592533" cy="350077"/>
          </a:xfrm>
          <a:prstGeom prst="rect">
            <a:avLst/>
          </a:prstGeom>
        </p:spPr>
      </p:pic>
      <p:sp>
        <p:nvSpPr>
          <p:cNvPr id="11" name="Rechteck 10"/>
          <p:cNvSpPr/>
          <p:nvPr userDrawn="1"/>
        </p:nvSpPr>
        <p:spPr bwMode="auto">
          <a:xfrm>
            <a:off x="0" y="1012257"/>
            <a:ext cx="12192000" cy="18000"/>
          </a:xfrm>
          <a:prstGeom prst="rect">
            <a:avLst/>
          </a:prstGeom>
          <a:solidFill>
            <a:srgbClr val="D8DDE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0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9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2.0/?ref=openverse" TargetMode="External"/><Relationship Id="rId5" Type="http://schemas.openxmlformats.org/officeDocument/2006/relationships/hyperlink" Target="https://www.flickr.com/photos/92823399@N07" TargetMode="External"/><Relationship Id="rId4" Type="http://schemas.openxmlformats.org/officeDocument/2006/relationships/hyperlink" Target="https://www.flickr.com/photos/92823399@N07/909407657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69444890@N00/405632849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hyperlink" Target="https://creativecommons.org/licenses/by/2.0/?ref=openverse" TargetMode="External"/><Relationship Id="rId4" Type="http://schemas.openxmlformats.org/officeDocument/2006/relationships/image" Target="../media/image26.svg"/><Relationship Id="rId9" Type="http://schemas.openxmlformats.org/officeDocument/2006/relationships/hyperlink" Target="https://www.flickr.com/photos/69444890@N0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.crossasia.org/" TargetMode="External"/><Relationship Id="rId2" Type="http://schemas.openxmlformats.org/officeDocument/2006/relationships/hyperlink" Target="https://github.com/duncdru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creativecommons.org/licenses/by-nc/2.0/?ref=openverse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hyperlink" Target="https://www.flickr.com/photos/85853333@N0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s://www.flickr.com/photos/85853333@N00/2199355153" TargetMode="External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/2.0/?ref=openverse" TargetMode="External"/><Relationship Id="rId5" Type="http://schemas.openxmlformats.org/officeDocument/2006/relationships/hyperlink" Target="https://www.flickr.com/photos/94502827@N00" TargetMode="External"/><Relationship Id="rId4" Type="http://schemas.openxmlformats.org/officeDocument/2006/relationships/hyperlink" Target="https://www.flickr.com/photos/94502827@N00/38044444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9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2.0/?ref=openverse" TargetMode="External"/><Relationship Id="rId5" Type="http://schemas.openxmlformats.org/officeDocument/2006/relationships/hyperlink" Target="https://www.flickr.com/photos/92823399@N07" TargetMode="External"/><Relationship Id="rId4" Type="http://schemas.openxmlformats.org/officeDocument/2006/relationships/hyperlink" Target="https://www.flickr.com/photos/92823399@N07/909407657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sa/2.0/?ref=openverse" TargetMode="External"/><Relationship Id="rId5" Type="http://schemas.openxmlformats.org/officeDocument/2006/relationships/hyperlink" Target="https://www.flickr.com/photos/15100608@N03" TargetMode="External"/><Relationship Id="rId4" Type="http://schemas.openxmlformats.org/officeDocument/2006/relationships/hyperlink" Target="https://www.flickr.com/photos/15100608@N03/2339418253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Annette.kaufmann@sbb.spk-berlin.de" TargetMode="External"/><Relationship Id="rId3" Type="http://schemas.openxmlformats.org/officeDocument/2006/relationships/image" Target="../media/image44.jpg"/><Relationship Id="rId7" Type="http://schemas.openxmlformats.org/officeDocument/2006/relationships/hyperlink" Target="mailto:Duncan.paterson@sbb.spk-berlin.d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nd/2.0/?ref=openverse" TargetMode="External"/><Relationship Id="rId5" Type="http://schemas.openxmlformats.org/officeDocument/2006/relationships/hyperlink" Target="https://www.flickr.com/photos/36416173@N03" TargetMode="External"/><Relationship Id="rId4" Type="http://schemas.openxmlformats.org/officeDocument/2006/relationships/hyperlink" Target="https://www.flickr.com/photos/36416173@N03/1297682007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1494971"/>
            <a:ext cx="12192000" cy="5363028"/>
          </a:xfrm>
          <a:prstGeom prst="rect">
            <a:avLst/>
          </a:prstGeom>
          <a:solidFill>
            <a:srgbClr val="3C4B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20000" y="2406201"/>
            <a:ext cx="9677875" cy="345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e-DE" altLang="de-DE" sz="1600" cap="all" dirty="0">
                <a:solidFill>
                  <a:schemeClr val="bg1"/>
                </a:solidFill>
                <a:latin typeface="+mn-lt"/>
              </a:rPr>
              <a:t>Staatsbibliothek zu Berlin – PK</a:t>
            </a:r>
          </a:p>
          <a:p>
            <a:pPr algn="l"/>
            <a:endParaRPr lang="de-DE" altLang="de-DE" sz="1800" cap="all" dirty="0">
              <a:solidFill>
                <a:schemeClr val="bg1"/>
              </a:solidFill>
              <a:latin typeface="+mn-lt"/>
            </a:endParaRPr>
          </a:p>
          <a:p>
            <a:pPr algn="l"/>
            <a:br>
              <a:rPr lang="de-DE" altLang="de-DE" sz="1800" cap="all" dirty="0">
                <a:solidFill>
                  <a:schemeClr val="bg1"/>
                </a:solidFill>
                <a:latin typeface="+mn-lt"/>
              </a:rPr>
            </a:b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this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really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relevant? Browser-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based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Testing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for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Enhancing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Search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results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collaboratively</a:t>
            </a:r>
            <a:endParaRPr lang="de-DE" altLang="de-DE" sz="3600" cap="all" dirty="0">
              <a:solidFill>
                <a:schemeClr val="bg1"/>
              </a:solidFill>
              <a:latin typeface="+mj-lt"/>
            </a:endParaRPr>
          </a:p>
          <a:p>
            <a:pPr algn="l"/>
            <a:endParaRPr lang="de-DE" altLang="de-DE" sz="4500" cap="all" dirty="0">
              <a:solidFill>
                <a:schemeClr val="bg1"/>
              </a:solidFill>
            </a:endParaRPr>
          </a:p>
          <a:p>
            <a:pPr algn="l"/>
            <a:r>
              <a:rPr lang="de-DE" altLang="de-DE" sz="1600" dirty="0">
                <a:solidFill>
                  <a:schemeClr val="bg1"/>
                </a:solidFill>
              </a:rPr>
              <a:t>Paterson / Kaufmann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17" y="364653"/>
            <a:ext cx="3227140" cy="7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C4F84-4E97-4BBD-8EA9-443518D3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Our users should find stuff</a:t>
            </a: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F1492-BDF9-4535-BE59-F0954C53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434" y="1093541"/>
            <a:ext cx="5364472" cy="3461334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45E9128-6F32-448D-9113-14EFBB8A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A1CF9AC-7958-4D04-8230-5545BF2F6690}"/>
              </a:ext>
            </a:extLst>
          </p:cNvPr>
          <p:cNvGrpSpPr/>
          <p:nvPr/>
        </p:nvGrpSpPr>
        <p:grpSpPr>
          <a:xfrm>
            <a:off x="1234136" y="1093541"/>
            <a:ext cx="4861864" cy="5081445"/>
            <a:chOff x="1348740" y="-1304125"/>
            <a:chExt cx="6270272" cy="6858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DFF66DC-77F5-4A80-94A0-4EA83B15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8740" y="-1304125"/>
              <a:ext cx="5901916" cy="6858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EC18C14-A88F-44B6-AEE9-39BE6237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3624" y="1197205"/>
              <a:ext cx="6105388" cy="145877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972FC2C-3129-4F95-8618-7DEC0530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3624" y="1926594"/>
              <a:ext cx="5857596" cy="3151570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CAE85-BC35-D375-D158-C4B2EF93C6D0}"/>
              </a:ext>
            </a:extLst>
          </p:cNvPr>
          <p:cNvCxnSpPr/>
          <p:nvPr/>
        </p:nvCxnSpPr>
        <p:spPr>
          <a:xfrm>
            <a:off x="1361984" y="2824208"/>
            <a:ext cx="4323199" cy="0"/>
          </a:xfrm>
          <a:prstGeom prst="line">
            <a:avLst/>
          </a:prstGeom>
          <a:ln>
            <a:solidFill>
              <a:srgbClr val="3C4B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75DBA-982E-905B-3601-EEABC57C5E91}"/>
              </a:ext>
            </a:extLst>
          </p:cNvPr>
          <p:cNvCxnSpPr/>
          <p:nvPr/>
        </p:nvCxnSpPr>
        <p:spPr>
          <a:xfrm>
            <a:off x="1360659" y="4027789"/>
            <a:ext cx="4323199" cy="0"/>
          </a:xfrm>
          <a:prstGeom prst="line">
            <a:avLst/>
          </a:prstGeom>
          <a:ln>
            <a:solidFill>
              <a:srgbClr val="3C4B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3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B732E-D1F2-4A34-8DD1-002FB1A0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What kind of Problems</a:t>
            </a: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EFDF2D-64CF-46DE-A4A7-129E6E91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</a:t>
            </a:r>
          </a:p>
          <a:p>
            <a:r>
              <a:rPr lang="en-US" dirty="0"/>
              <a:t>Chronology</a:t>
            </a:r>
          </a:p>
          <a:p>
            <a:r>
              <a:rPr lang="en-US"/>
              <a:t>Author</a:t>
            </a:r>
            <a:endParaRPr lang="en-US" dirty="0"/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5D6662-4E7D-4F65-9735-BAA6F726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1632"/>
            <a:ext cx="8918304" cy="559138"/>
          </a:xfrm>
        </p:spPr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awesome</a:t>
            </a:r>
            <a:r>
              <a:rPr lang="de-DE" sz="2000" dirty="0"/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76A995-EF9A-48E5-8874-541A5607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000" y="1219932"/>
            <a:ext cx="5852738" cy="438955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D65263-3ABF-4C3D-9706-1AAC1E8F94F2}"/>
              </a:ext>
            </a:extLst>
          </p:cNvPr>
          <p:cNvSpPr/>
          <p:nvPr/>
        </p:nvSpPr>
        <p:spPr>
          <a:xfrm>
            <a:off x="720000" y="5731668"/>
            <a:ext cx="358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Rudi </a:t>
            </a:r>
            <a:r>
              <a:rPr lang="en-US" sz="900" dirty="0" err="1">
                <a:hlinkClick r:id="rId4"/>
              </a:rPr>
              <a:t>ist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begeistert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stanzebla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BY-SA 2.0</a:t>
            </a:r>
            <a:r>
              <a:rPr lang="en-US" sz="900" dirty="0"/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A5329B4-EE10-4D6F-A6DB-ABA1D4B1FFF0}"/>
              </a:ext>
            </a:extLst>
          </p:cNvPr>
          <p:cNvSpPr/>
          <p:nvPr/>
        </p:nvSpPr>
        <p:spPr>
          <a:xfrm>
            <a:off x="7372145" y="3414708"/>
            <a:ext cx="45323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don‘t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 all </a:t>
            </a:r>
            <a:r>
              <a:rPr lang="de-DE" sz="2000" dirty="0" err="1"/>
              <a:t>alone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I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actually</a:t>
            </a:r>
            <a:r>
              <a:rPr lang="de-DE" sz="2000" dirty="0"/>
              <a:t> </a:t>
            </a:r>
            <a:r>
              <a:rPr lang="de-DE" sz="2000" dirty="0" err="1"/>
              <a:t>see</a:t>
            </a:r>
            <a:r>
              <a:rPr lang="de-DE" sz="2000" dirty="0"/>
              <a:t> (</a:t>
            </a:r>
            <a:r>
              <a:rPr lang="de-DE" sz="2000" dirty="0" err="1"/>
              <a:t>side</a:t>
            </a:r>
            <a:r>
              <a:rPr lang="de-DE" sz="2000" dirty="0"/>
              <a:t>) </a:t>
            </a:r>
            <a:r>
              <a:rPr lang="de-DE" sz="2000" dirty="0" err="1"/>
              <a:t>effects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travel</a:t>
            </a:r>
            <a:r>
              <a:rPr lang="de-DE" sz="2000" dirty="0"/>
              <a:t> back and </a:t>
            </a:r>
            <a:r>
              <a:rPr lang="de-DE" sz="2000" dirty="0" err="1"/>
              <a:t>forth</a:t>
            </a:r>
            <a:r>
              <a:rPr lang="de-DE" sz="2000" dirty="0"/>
              <a:t> in time! 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all </a:t>
            </a:r>
            <a:r>
              <a:rPr lang="de-DE" sz="2000" dirty="0" err="1"/>
              <a:t>versions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safe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all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exiting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6863C-E84E-4714-ADCC-0FAD20B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a Newbie (and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Tricky</a:t>
            </a:r>
            <a:br>
              <a:rPr lang="de-DE" sz="2000" dirty="0"/>
            </a:br>
            <a:r>
              <a:rPr lang="de-DE" sz="2000" dirty="0"/>
              <a:t> IT </a:t>
            </a:r>
            <a:r>
              <a:rPr lang="de-DE" sz="2000" dirty="0" err="1"/>
              <a:t>Stuff</a:t>
            </a:r>
            <a:r>
              <a:rPr lang="de-DE" sz="2000" dirty="0"/>
              <a:t>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654268-712E-4B4B-B5BD-479C38B74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00" y="3784129"/>
            <a:ext cx="7042874" cy="4351338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The </a:t>
            </a:r>
            <a:r>
              <a:rPr lang="de-DE" sz="2000" dirty="0" err="1"/>
              <a:t>biggie</a:t>
            </a:r>
            <a:r>
              <a:rPr lang="de-DE" sz="2400" b="1" dirty="0"/>
              <a:t> </a:t>
            </a:r>
            <a:r>
              <a:rPr lang="de-DE" sz="2400" b="1" dirty="0" err="1"/>
              <a:t>Git</a:t>
            </a:r>
            <a:r>
              <a:rPr lang="de-DE" sz="2000" dirty="0"/>
              <a:t>: </a:t>
            </a:r>
            <a:r>
              <a:rPr lang="de-DE" sz="2000" dirty="0" err="1"/>
              <a:t>getting</a:t>
            </a:r>
            <a:r>
              <a:rPr lang="de-DE" sz="2000" dirty="0"/>
              <a:t> </a:t>
            </a:r>
            <a:r>
              <a:rPr lang="de-DE" sz="2000" dirty="0" err="1"/>
              <a:t>my</a:t>
            </a:r>
            <a:r>
              <a:rPr lang="de-DE" sz="2000" dirty="0"/>
              <a:t> </a:t>
            </a:r>
            <a:r>
              <a:rPr lang="de-DE" sz="2000" dirty="0" err="1"/>
              <a:t>head</a:t>
            </a:r>
            <a:r>
              <a:rPr lang="de-DE" sz="2000" dirty="0"/>
              <a:t>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workflow</a:t>
            </a:r>
            <a:r>
              <a:rPr lang="de-DE" sz="2000" dirty="0"/>
              <a:t> and </a:t>
            </a:r>
            <a:r>
              <a:rPr lang="de-DE" sz="2000" dirty="0" err="1"/>
              <a:t>branches-multiverse</a:t>
            </a:r>
            <a:r>
              <a:rPr lang="de-DE" sz="2000" dirty="0"/>
              <a:t>; </a:t>
            </a:r>
            <a:r>
              <a:rPr lang="de-DE" sz="2000" dirty="0" err="1"/>
              <a:t>getting</a:t>
            </a:r>
            <a:r>
              <a:rPr lang="de-DE" sz="2000" dirty="0"/>
              <a:t> lost time and </a:t>
            </a:r>
            <a:r>
              <a:rPr lang="de-DE" sz="2000" dirty="0" err="1"/>
              <a:t>again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Cypress: </a:t>
            </a:r>
            <a:r>
              <a:rPr lang="de-DE" sz="2000" dirty="0" err="1"/>
              <a:t>wait</a:t>
            </a:r>
            <a:r>
              <a:rPr lang="de-DE" sz="2000" dirty="0"/>
              <a:t>, </a:t>
            </a:r>
            <a:r>
              <a:rPr lang="de-DE" sz="2000" dirty="0" err="1"/>
              <a:t>what</a:t>
            </a:r>
            <a:r>
              <a:rPr lang="de-DE" sz="2000" dirty="0"/>
              <a:t>? Reading and </a:t>
            </a:r>
            <a:r>
              <a:rPr lang="de-DE" sz="2000" dirty="0" err="1"/>
              <a:t>interpreting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failures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/>
          </a:p>
          <a:p>
            <a:pPr lvl="0"/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7FD543-C708-4896-9F5F-1CDEC2504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49" y="1393354"/>
            <a:ext cx="3088909" cy="4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(a Newbie) and </a:t>
            </a:r>
            <a:r>
              <a:rPr lang="de-DE" sz="2000" dirty="0" err="1"/>
              <a:t>Librarian</a:t>
            </a:r>
            <a:r>
              <a:rPr lang="de-DE" sz="2000" dirty="0"/>
              <a:t>: This </a:t>
            </a:r>
            <a:r>
              <a:rPr lang="de-DE" sz="2000" dirty="0" err="1"/>
              <a:t>is</a:t>
            </a:r>
            <a:r>
              <a:rPr lang="de-DE" sz="2000" dirty="0"/>
              <a:t> … … </a:t>
            </a:r>
            <a:r>
              <a:rPr lang="de-DE" sz="2000" dirty="0" err="1"/>
              <a:t>hard</a:t>
            </a:r>
            <a:br>
              <a:rPr lang="de-DE" sz="2000" dirty="0"/>
            </a:br>
            <a:r>
              <a:rPr lang="de-DE" sz="2000" dirty="0"/>
              <a:t>Culture Clash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452908"/>
            <a:ext cx="6306031" cy="4320000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formalizing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iterative </a:t>
            </a:r>
            <a:r>
              <a:rPr lang="de-DE" sz="2000" dirty="0" err="1"/>
              <a:t>progress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trust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?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facts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, </a:t>
            </a:r>
            <a:r>
              <a:rPr lang="de-DE" sz="2000" dirty="0" err="1"/>
              <a:t>opinions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easy</a:t>
            </a:r>
          </a:p>
          <a:p>
            <a:pPr marL="0" indent="0">
              <a:buNone/>
            </a:pPr>
            <a:r>
              <a:rPr lang="de-DE" sz="2000" dirty="0"/>
              <a:t>  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BB5B46-7487-4137-8C08-C11F373BD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519" y="1452908"/>
            <a:ext cx="4412790" cy="330959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96D20D3-A06B-42A4-942A-E5491C1E0F2A}"/>
              </a:ext>
            </a:extLst>
          </p:cNvPr>
          <p:cNvSpPr/>
          <p:nvPr/>
        </p:nvSpPr>
        <p:spPr>
          <a:xfrm>
            <a:off x="7103647" y="4762500"/>
            <a:ext cx="34309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8"/>
              </a:rPr>
              <a:t>Good versus Evil</a:t>
            </a:r>
            <a:r>
              <a:rPr lang="en-US" sz="900" dirty="0"/>
              <a:t>" by </a:t>
            </a:r>
            <a:r>
              <a:rPr lang="en-US" sz="900" dirty="0" err="1">
                <a:hlinkClick r:id="rId9"/>
              </a:rPr>
              <a:t>kosmolaut</a:t>
            </a:r>
            <a:r>
              <a:rPr lang="en-US" sz="900" dirty="0"/>
              <a:t> is licensed under </a:t>
            </a:r>
            <a:r>
              <a:rPr lang="en-US" sz="900" dirty="0">
                <a:hlinkClick r:id="rId10"/>
              </a:rPr>
              <a:t>CC BY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80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0FE79-FE56-41CB-B17E-98260A73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CF6D5A-79FD-4F3B-9E98-23D162896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1193801"/>
            <a:ext cx="10729050" cy="48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9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18" y="1321325"/>
            <a:ext cx="6016716" cy="27934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19" y="1321324"/>
            <a:ext cx="4261581" cy="49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902" y="1360014"/>
            <a:ext cx="8766667" cy="20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48" y="1536356"/>
            <a:ext cx="3524796" cy="831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58088-F153-4E21-BCB4-415444502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" y="214987"/>
            <a:ext cx="11696700" cy="59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525" y="1135589"/>
            <a:ext cx="7215121" cy="47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3F65D-31CE-4453-9B81-88CB012C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Introduction</a:t>
            </a:r>
            <a:endParaRPr lang="de-DE" sz="20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5D5BF7C-131A-4180-91BD-0074F920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Duncan Paterson (</a:t>
            </a:r>
            <a:r>
              <a:rPr lang="en-US" sz="2000" dirty="0" err="1">
                <a:hlinkClick r:id="rId2"/>
              </a:rPr>
              <a:t>duncdrum</a:t>
            </a:r>
            <a:r>
              <a:rPr lang="en-US" sz="2000" dirty="0"/>
              <a:t>)</a:t>
            </a:r>
          </a:p>
          <a:p>
            <a:r>
              <a:rPr lang="en-US" sz="2000" dirty="0"/>
              <a:t>1 year Subject Librarian for Taiwan, Hong Kong, China at day</a:t>
            </a:r>
          </a:p>
          <a:p>
            <a:r>
              <a:rPr lang="en-US" sz="2000" dirty="0"/>
              <a:t>15+ years of FOSS development and maintenance at night</a:t>
            </a:r>
          </a:p>
          <a:p>
            <a:r>
              <a:rPr lang="en-US" sz="2000" dirty="0"/>
              <a:t>0.5 years PO for </a:t>
            </a:r>
            <a:r>
              <a:rPr lang="en-US" sz="2000" dirty="0">
                <a:hlinkClick r:id="rId3"/>
              </a:rPr>
              <a:t>CrossAsia Search</a:t>
            </a:r>
            <a:r>
              <a:rPr lang="en-US" sz="2000" dirty="0"/>
              <a:t> (launch 2024) of </a:t>
            </a:r>
            <a:r>
              <a:rPr lang="en-US" sz="2000" i="1" dirty="0" err="1"/>
              <a:t>Specialised</a:t>
            </a:r>
            <a:r>
              <a:rPr lang="en-US" sz="2000" i="1" dirty="0"/>
              <a:t> Information Service Asia</a:t>
            </a:r>
            <a:r>
              <a:rPr lang="en-US" sz="2000" dirty="0"/>
              <a:t> (FID </a:t>
            </a:r>
            <a:r>
              <a:rPr lang="en-US" sz="2000" dirty="0" err="1"/>
              <a:t>Asien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/>
              <a:t>One of three productive instances at </a:t>
            </a:r>
            <a:r>
              <a:rPr lang="en-US" sz="2000" dirty="0" err="1"/>
              <a:t>Stabi</a:t>
            </a:r>
            <a:r>
              <a:rPr lang="en-US" sz="2000" dirty="0"/>
              <a:t> Berlin</a:t>
            </a:r>
            <a:endParaRPr lang="de-DE" sz="200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4007E5D-2569-4677-9582-457BE8EA55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Annette Kaufmann</a:t>
            </a:r>
            <a:endParaRPr lang="de-DE" sz="2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A02075-59E1-44E6-8F4C-42B2B01B3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74" y="1097280"/>
            <a:ext cx="933726" cy="933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359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48" y="1536356"/>
            <a:ext cx="3524796" cy="831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4" name="Inhaltsplatzhalter 5">
            <a:extLst>
              <a:ext uri="{FF2B5EF4-FFF2-40B4-BE49-F238E27FC236}">
                <a16:creationId xmlns:a16="http://schemas.microsoft.com/office/drawing/2014/main" id="{D205C574-8354-499B-BBF0-0CE05EE54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598913" y="1283298"/>
            <a:ext cx="5941924" cy="3958806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6015AF8-54F7-4074-9681-0A85DC27E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0643" y="2827771"/>
            <a:ext cx="3613206" cy="249387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58CD613-87CF-4977-8563-1EC341DA1F3C}"/>
              </a:ext>
            </a:extLst>
          </p:cNvPr>
          <p:cNvSpPr/>
          <p:nvPr/>
        </p:nvSpPr>
        <p:spPr>
          <a:xfrm>
            <a:off x="1520228" y="5040766"/>
            <a:ext cx="44156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800" dirty="0">
                <a:highlight>
                  <a:srgbClr val="E8EBF4"/>
                </a:highlight>
                <a:hlinkClick r:id="rId11"/>
              </a:rPr>
              <a:t>Shock </a:t>
            </a:r>
            <a:r>
              <a:rPr lang="en-US" sz="800" dirty="0" err="1">
                <a:highlight>
                  <a:srgbClr val="E8EBF4"/>
                </a:highlight>
                <a:hlinkClick r:id="rId11"/>
              </a:rPr>
              <a:t>Shock</a:t>
            </a:r>
            <a:r>
              <a:rPr lang="en-US" sz="800" dirty="0">
                <a:highlight>
                  <a:srgbClr val="E8EBF4"/>
                </a:highlight>
                <a:hlinkClick r:id="rId11"/>
              </a:rPr>
              <a:t> Horror </a:t>
            </a:r>
            <a:r>
              <a:rPr lang="en-US" sz="800" dirty="0" err="1">
                <a:highlight>
                  <a:srgbClr val="E8EBF4"/>
                </a:highlight>
                <a:hlinkClick r:id="rId11"/>
              </a:rPr>
              <a:t>Horror</a:t>
            </a:r>
            <a:r>
              <a:rPr lang="en-US" sz="800" dirty="0">
                <a:highlight>
                  <a:srgbClr val="E8EBF4"/>
                </a:highlight>
              </a:rPr>
              <a:t>" by </a:t>
            </a:r>
            <a:r>
              <a:rPr lang="en-US" sz="800" dirty="0">
                <a:highlight>
                  <a:srgbClr val="E8EBF4"/>
                </a:highlight>
                <a:hlinkClick r:id="rId12"/>
              </a:rPr>
              <a:t>Jeremy Brooks</a:t>
            </a:r>
            <a:r>
              <a:rPr lang="en-US" sz="800" dirty="0">
                <a:highlight>
                  <a:srgbClr val="E8EBF4"/>
                </a:highlight>
              </a:rPr>
              <a:t> is licensed under </a:t>
            </a:r>
            <a:r>
              <a:rPr lang="en-US" sz="800" dirty="0">
                <a:highlight>
                  <a:srgbClr val="E8EBF4"/>
                </a:highlight>
                <a:hlinkClick r:id="rId13"/>
              </a:rPr>
              <a:t>CC BY-NC 2.0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21B86-562A-4F74-905A-76900381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a Newbie (and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Might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Okay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7552C-AEBA-4F85-88F4-662E6A6F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825" y="1665967"/>
            <a:ext cx="5842725" cy="4351338"/>
          </a:xfrm>
        </p:spPr>
        <p:txBody>
          <a:bodyPr/>
          <a:lstStyle/>
          <a:p>
            <a:r>
              <a:rPr lang="de-DE" sz="2000" dirty="0" err="1"/>
              <a:t>managing</a:t>
            </a:r>
            <a:r>
              <a:rPr lang="de-DE" sz="2000" dirty="0"/>
              <a:t> </a:t>
            </a:r>
            <a:r>
              <a:rPr lang="de-DE" sz="2000" dirty="0" err="1"/>
              <a:t>expectations</a:t>
            </a:r>
            <a:r>
              <a:rPr lang="de-DE" sz="2000" dirty="0"/>
              <a:t>: 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and</a:t>
            </a:r>
            <a:br>
              <a:rPr lang="de-DE" sz="2000" dirty="0"/>
            </a:br>
            <a:r>
              <a:rPr lang="de-DE" sz="2000" dirty="0" err="1"/>
              <a:t>can‘t</a:t>
            </a:r>
            <a:r>
              <a:rPr lang="de-DE" sz="2000" dirty="0"/>
              <a:t> </a:t>
            </a:r>
            <a:r>
              <a:rPr lang="de-DE" sz="2000" dirty="0" err="1"/>
              <a:t>solve</a:t>
            </a:r>
            <a:r>
              <a:rPr lang="de-DE" sz="2000" dirty="0"/>
              <a:t> </a:t>
            </a:r>
            <a:r>
              <a:rPr lang="de-DE" sz="2000" dirty="0" err="1"/>
              <a:t>re</a:t>
            </a:r>
            <a:r>
              <a:rPr lang="de-DE" sz="2000" dirty="0"/>
              <a:t>: </a:t>
            </a:r>
            <a:r>
              <a:rPr lang="de-DE" sz="2000" dirty="0" err="1"/>
              <a:t>VuFind</a:t>
            </a:r>
            <a:r>
              <a:rPr lang="de-DE" sz="2000" dirty="0"/>
              <a:t> </a:t>
            </a:r>
            <a:r>
              <a:rPr lang="de-DE" sz="2000" dirty="0" err="1"/>
              <a:t>result</a:t>
            </a:r>
            <a:r>
              <a:rPr lang="de-DE" sz="2000" dirty="0"/>
              <a:t> </a:t>
            </a:r>
            <a:r>
              <a:rPr lang="de-DE" sz="2000" dirty="0" err="1"/>
              <a:t>list</a:t>
            </a:r>
            <a:endParaRPr lang="de-DE" sz="2000" dirty="0"/>
          </a:p>
          <a:p>
            <a:r>
              <a:rPr lang="de-DE" sz="2000" dirty="0" err="1"/>
              <a:t>getting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grips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(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explaining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colleagues</a:t>
            </a:r>
            <a:endParaRPr lang="de-DE" sz="2000" dirty="0"/>
          </a:p>
          <a:p>
            <a:r>
              <a:rPr lang="de-DE" sz="2000" dirty="0"/>
              <a:t>„</a:t>
            </a:r>
            <a:r>
              <a:rPr lang="de-DE" sz="2000" dirty="0" err="1"/>
              <a:t>comes</a:t>
            </a:r>
            <a:r>
              <a:rPr lang="de-DE" sz="2000" dirty="0"/>
              <a:t> at a </a:t>
            </a:r>
            <a:r>
              <a:rPr lang="de-DE" sz="2000" dirty="0" err="1"/>
              <a:t>price</a:t>
            </a:r>
            <a:r>
              <a:rPr lang="de-DE" sz="2000" dirty="0"/>
              <a:t>“</a:t>
            </a:r>
          </a:p>
          <a:p>
            <a:r>
              <a:rPr lang="de-DE" sz="2000" dirty="0" err="1"/>
              <a:t>there‘s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such </a:t>
            </a:r>
            <a:r>
              <a:rPr lang="de-DE" sz="2000" dirty="0" err="1"/>
              <a:t>thing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perfect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= </a:t>
            </a:r>
            <a:r>
              <a:rPr lang="de-DE" sz="2000" dirty="0" err="1"/>
              <a:t>perfect</a:t>
            </a:r>
            <a:r>
              <a:rPr lang="de-DE" sz="2000" dirty="0"/>
              <a:t> </a:t>
            </a:r>
            <a:r>
              <a:rPr lang="de-DE" sz="2000" dirty="0" err="1"/>
              <a:t>ranking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8769F5-115C-4860-9D7C-FB7230A1F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8" r="12820" b="36053"/>
          <a:stretch/>
        </p:blipFill>
        <p:spPr>
          <a:xfrm>
            <a:off x="7317087" y="1637846"/>
            <a:ext cx="4257497" cy="26706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CAFFE19-E41F-4CC8-B125-06C4DBBA2A87}"/>
              </a:ext>
            </a:extLst>
          </p:cNvPr>
          <p:cNvSpPr/>
          <p:nvPr/>
        </p:nvSpPr>
        <p:spPr>
          <a:xfrm>
            <a:off x="7250228" y="4388469"/>
            <a:ext cx="4324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Our Coffee is Okay</a:t>
            </a:r>
            <a:r>
              <a:rPr lang="en-US" sz="900" dirty="0"/>
              <a:t>" by </a:t>
            </a:r>
            <a:r>
              <a:rPr lang="en-US" sz="900" dirty="0">
                <a:hlinkClick r:id="rId5"/>
              </a:rPr>
              <a:t>SeeMidTN.com (aka Brent)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4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CBAAF21-6581-4C49-9AA9-0C0F9EFE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3119437"/>
            <a:ext cx="6705600" cy="3038475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10E9838-A2C6-4C6E-A2E9-5D6132849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814" r="20244" b="6827"/>
          <a:stretch/>
        </p:blipFill>
        <p:spPr>
          <a:xfrm>
            <a:off x="615225" y="1204144"/>
            <a:ext cx="6491796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0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1632"/>
            <a:ext cx="8918304" cy="559138"/>
          </a:xfrm>
        </p:spPr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awesome</a:t>
            </a:r>
            <a:r>
              <a:rPr lang="de-DE" sz="2000" dirty="0"/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76A995-EF9A-48E5-8874-541A5607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000" y="1219932"/>
            <a:ext cx="5852738" cy="438955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D65263-3ABF-4C3D-9706-1AAC1E8F94F2}"/>
              </a:ext>
            </a:extLst>
          </p:cNvPr>
          <p:cNvSpPr/>
          <p:nvPr/>
        </p:nvSpPr>
        <p:spPr>
          <a:xfrm>
            <a:off x="720000" y="5731668"/>
            <a:ext cx="358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Rudi </a:t>
            </a:r>
            <a:r>
              <a:rPr lang="en-US" sz="900" dirty="0" err="1">
                <a:hlinkClick r:id="rId4"/>
              </a:rPr>
              <a:t>ist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begeistert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stanzebla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BY-SA 2.0</a:t>
            </a:r>
            <a:r>
              <a:rPr lang="en-US" sz="900" dirty="0"/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A5329B4-EE10-4D6F-A6DB-ABA1D4B1FFF0}"/>
              </a:ext>
            </a:extLst>
          </p:cNvPr>
          <p:cNvSpPr/>
          <p:nvPr/>
        </p:nvSpPr>
        <p:spPr>
          <a:xfrm>
            <a:off x="7034933" y="2483717"/>
            <a:ext cx="453231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learned</a:t>
            </a:r>
            <a:r>
              <a:rPr lang="de-DE" sz="2000" dirty="0"/>
              <a:t> so </a:t>
            </a:r>
            <a:r>
              <a:rPr lang="de-DE" sz="2000" dirty="0" err="1"/>
              <a:t>much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travel</a:t>
            </a:r>
            <a:r>
              <a:rPr lang="de-DE" sz="2000" dirty="0"/>
              <a:t> back and </a:t>
            </a:r>
            <a:r>
              <a:rPr lang="de-DE" sz="2000" dirty="0" err="1"/>
              <a:t>forth</a:t>
            </a:r>
            <a:r>
              <a:rPr lang="de-DE" sz="2000" dirty="0"/>
              <a:t> in time! 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all </a:t>
            </a:r>
            <a:r>
              <a:rPr lang="de-DE" sz="2000" dirty="0" err="1"/>
              <a:t>versions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safe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actually</a:t>
            </a:r>
            <a:r>
              <a:rPr lang="de-DE" sz="2000" dirty="0"/>
              <a:t> </a:t>
            </a:r>
            <a:r>
              <a:rPr lang="de-DE" sz="2000" dirty="0" err="1"/>
              <a:t>see</a:t>
            </a:r>
            <a:r>
              <a:rPr lang="de-DE" sz="2000" dirty="0"/>
              <a:t> (</a:t>
            </a:r>
            <a:r>
              <a:rPr lang="de-DE" sz="2000" dirty="0" err="1"/>
              <a:t>side</a:t>
            </a:r>
            <a:r>
              <a:rPr lang="de-DE" sz="2000" dirty="0"/>
              <a:t>) </a:t>
            </a:r>
            <a:r>
              <a:rPr lang="de-DE" sz="2000" dirty="0" err="1"/>
              <a:t>effects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track </a:t>
            </a:r>
            <a:r>
              <a:rPr lang="de-DE" sz="2000" dirty="0" err="1">
                <a:solidFill>
                  <a:srgbClr val="7030A0"/>
                </a:solidFill>
              </a:rPr>
              <a:t>progress</a:t>
            </a:r>
            <a:r>
              <a:rPr lang="de-DE" sz="2000" dirty="0">
                <a:solidFill>
                  <a:srgbClr val="7030A0"/>
                </a:solidFill>
              </a:rPr>
              <a:t> (</a:t>
            </a:r>
            <a:r>
              <a:rPr lang="de-DE" sz="2000" dirty="0" err="1">
                <a:solidFill>
                  <a:srgbClr val="7030A0"/>
                </a:solidFill>
              </a:rPr>
              <a:t>accurately</a:t>
            </a:r>
            <a:r>
              <a:rPr lang="de-DE" sz="2000" dirty="0">
                <a:solidFill>
                  <a:srgbClr val="7030A0"/>
                </a:solidFill>
              </a:rPr>
              <a:t>)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Clear </a:t>
            </a:r>
            <a:r>
              <a:rPr lang="de-DE" sz="2000" dirty="0" err="1">
                <a:solidFill>
                  <a:srgbClr val="7030A0"/>
                </a:solidFill>
              </a:rPr>
              <a:t>definition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of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goal</a:t>
            </a:r>
            <a:endParaRPr lang="de-DE" sz="2000" dirty="0">
              <a:solidFill>
                <a:srgbClr val="7030A0"/>
              </a:solidFill>
            </a:endParaRP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Collaborative </a:t>
            </a:r>
            <a:r>
              <a:rPr lang="de-DE" sz="2000" dirty="0" err="1">
                <a:solidFill>
                  <a:srgbClr val="7030A0"/>
                </a:solidFill>
              </a:rPr>
              <a:t>yaml-work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is</a:t>
            </a:r>
            <a:r>
              <a:rPr lang="de-DE" sz="2000" dirty="0">
                <a:solidFill>
                  <a:srgbClr val="7030A0"/>
                </a:solidFill>
              </a:rPr>
              <a:t> easy!</a:t>
            </a:r>
          </a:p>
          <a:p>
            <a:pPr>
              <a:spcAft>
                <a:spcPts val="1200"/>
              </a:spcAft>
            </a:pPr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4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1E848-C82B-4D71-8AB4-FDDF87CA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The Frontier (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pushed</a:t>
            </a:r>
            <a:r>
              <a:rPr lang="de-DE" sz="2000" dirty="0"/>
              <a:t> </a:t>
            </a:r>
            <a:r>
              <a:rPr lang="de-DE" sz="2000" dirty="0" err="1"/>
              <a:t>forward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future</a:t>
            </a:r>
            <a:r>
              <a:rPr lang="de-DE" sz="2000" dirty="0"/>
              <a:t>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3C11A4-256B-4EC8-AC03-B2768622D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20000"/>
            <a:ext cx="6603015" cy="4351338"/>
          </a:xfrm>
        </p:spPr>
        <p:txBody>
          <a:bodyPr/>
          <a:lstStyle/>
          <a:p>
            <a:r>
              <a:rPr lang="de-DE" sz="2000" dirty="0" err="1"/>
              <a:t>Git</a:t>
            </a:r>
            <a:r>
              <a:rPr lang="de-DE" sz="2000" dirty="0"/>
              <a:t> </a:t>
            </a:r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stuff</a:t>
            </a:r>
            <a:r>
              <a:rPr lang="de-DE" sz="2000" dirty="0"/>
              <a:t> </a:t>
            </a:r>
            <a:r>
              <a:rPr lang="de-DE" sz="2000" dirty="0" err="1"/>
              <a:t>clear</a:t>
            </a:r>
            <a:r>
              <a:rPr lang="de-DE" sz="2000" dirty="0"/>
              <a:t>: </a:t>
            </a:r>
            <a:r>
              <a:rPr lang="de-DE" sz="2000" dirty="0" err="1"/>
              <a:t>decision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in </a:t>
            </a:r>
            <a:r>
              <a:rPr lang="de-DE" sz="2000" dirty="0" err="1"/>
              <a:t>main</a:t>
            </a:r>
            <a:r>
              <a:rPr lang="de-DE" sz="2000" dirty="0"/>
              <a:t> -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doesn‘t</a:t>
            </a:r>
            <a:r>
              <a:rPr lang="de-DE" sz="2000" dirty="0"/>
              <a:t> </a:t>
            </a:r>
            <a:r>
              <a:rPr lang="de-DE" sz="2000" dirty="0" err="1"/>
              <a:t>translate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library</a:t>
            </a:r>
            <a:r>
              <a:rPr lang="de-DE" sz="2000" dirty="0"/>
              <a:t> </a:t>
            </a:r>
            <a:r>
              <a:rPr lang="de-DE" sz="2000" dirty="0" err="1"/>
              <a:t>management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DE" sz="2000" dirty="0"/>
          </a:p>
          <a:p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integrate</a:t>
            </a:r>
            <a:r>
              <a:rPr lang="de-DE" sz="2000" dirty="0"/>
              <a:t> CICD </a:t>
            </a:r>
            <a:r>
              <a:rPr lang="de-DE" sz="2000" dirty="0" err="1"/>
              <a:t>practices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librarians</a:t>
            </a:r>
            <a:r>
              <a:rPr lang="de-DE" sz="2000" dirty="0"/>
              <a:t> </a:t>
            </a:r>
            <a:r>
              <a:rPr lang="de-DE" sz="2000" dirty="0" err="1"/>
              <a:t>everyday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endParaRPr lang="de-DE" sz="2000" dirty="0"/>
          </a:p>
          <a:p>
            <a:r>
              <a:rPr lang="de-DE" sz="2000" dirty="0" err="1"/>
              <a:t>evolution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Excell</a:t>
            </a:r>
            <a:r>
              <a:rPr lang="de-DE" sz="2000" dirty="0"/>
              <a:t>-sheet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world-wide</a:t>
            </a:r>
            <a:r>
              <a:rPr lang="de-DE" sz="2000" dirty="0"/>
              <a:t> </a:t>
            </a:r>
            <a:r>
              <a:rPr lang="de-DE" sz="2000" dirty="0" err="1"/>
              <a:t>publication</a:t>
            </a:r>
            <a:r>
              <a:rPr lang="de-DE" sz="2000" dirty="0"/>
              <a:t>: </a:t>
            </a:r>
            <a:r>
              <a:rPr lang="de-DE" sz="2000" dirty="0" err="1"/>
              <a:t>transparency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scary</a:t>
            </a:r>
            <a:endParaRPr lang="de-DE" sz="2000" dirty="0"/>
          </a:p>
          <a:p>
            <a:r>
              <a:rPr lang="de-DE" sz="2000" dirty="0" err="1"/>
              <a:t>discovery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users</a:t>
            </a:r>
            <a:r>
              <a:rPr lang="de-DE" sz="2000" dirty="0"/>
              <a:t> </a:t>
            </a:r>
            <a:r>
              <a:rPr lang="de-DE" sz="2000" dirty="0" err="1"/>
              <a:t>become</a:t>
            </a:r>
            <a:r>
              <a:rPr lang="de-DE" sz="2000" dirty="0"/>
              <a:t> </a:t>
            </a:r>
            <a:r>
              <a:rPr lang="de-DE" sz="2000" dirty="0" err="1"/>
              <a:t>contributor</a:t>
            </a:r>
            <a:r>
              <a:rPr lang="de-DE" sz="2000" dirty="0"/>
              <a:t>/</a:t>
            </a:r>
            <a:r>
              <a:rPr lang="de-DE" sz="2000" dirty="0" err="1"/>
              <a:t>contributress</a:t>
            </a:r>
            <a:endParaRPr lang="de-DE" sz="2000" dirty="0"/>
          </a:p>
          <a:p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research-based</a:t>
            </a:r>
            <a:r>
              <a:rPr lang="de-DE" sz="2000" dirty="0"/>
              <a:t> </a:t>
            </a:r>
            <a:r>
              <a:rPr lang="de-DE" sz="2000" dirty="0" err="1"/>
              <a:t>decisionmaking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447A3DE-3C11-47A7-9360-4DDD07EC60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005423" y="1374102"/>
            <a:ext cx="3366816" cy="422171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AF035DB-4D4F-44AA-AC26-00495D8FBC70}"/>
              </a:ext>
            </a:extLst>
          </p:cNvPr>
          <p:cNvSpPr/>
          <p:nvPr/>
        </p:nvSpPr>
        <p:spPr>
          <a:xfrm>
            <a:off x="8005423" y="5602006"/>
            <a:ext cx="3541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 err="1">
                <a:hlinkClick r:id="rId4"/>
              </a:rPr>
              <a:t>c'era</a:t>
            </a:r>
            <a:r>
              <a:rPr lang="en-US" sz="900" dirty="0">
                <a:hlinkClick r:id="rId4"/>
              </a:rPr>
              <a:t> una </a:t>
            </a:r>
            <a:r>
              <a:rPr lang="en-US" sz="900" dirty="0" err="1">
                <a:hlinkClick r:id="rId4"/>
              </a:rPr>
              <a:t>volta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il</a:t>
            </a:r>
            <a:r>
              <a:rPr lang="en-US" sz="900" dirty="0">
                <a:hlinkClick r:id="rId4"/>
              </a:rPr>
              <a:t> west.....once upon a time in the west....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betbele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BY-NC-SA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80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FCCDA-A8D6-4D90-9EA3-37CF6F6B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1039B61-6C9C-40F4-A8B5-591208CA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620000"/>
            <a:ext cx="5321292" cy="324598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BFABEDB0-18C6-465B-B293-BB9E19AA75CE}"/>
              </a:ext>
            </a:extLst>
          </p:cNvPr>
          <p:cNvSpPr/>
          <p:nvPr/>
        </p:nvSpPr>
        <p:spPr>
          <a:xfrm>
            <a:off x="614824" y="4885577"/>
            <a:ext cx="48715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 err="1">
                <a:hlinkClick r:id="rId4"/>
              </a:rPr>
              <a:t>Microkarts</a:t>
            </a:r>
            <a:r>
              <a:rPr lang="en-US" sz="900" dirty="0">
                <a:hlinkClick r:id="rId4"/>
              </a:rPr>
              <a:t>: Orange versus Lime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Bricknave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BY-NC-ND 2.0</a:t>
            </a:r>
            <a:r>
              <a:rPr lang="en-US" sz="900" dirty="0"/>
              <a:t>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203B3B-A7E4-4873-AFC5-3FC7B19D88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9104" y="1620001"/>
            <a:ext cx="5551204" cy="3381846"/>
          </a:xfrm>
        </p:spPr>
        <p:txBody>
          <a:bodyPr/>
          <a:lstStyle/>
          <a:p>
            <a:pPr marL="0" indent="0">
              <a:buNone/>
            </a:pPr>
            <a:endParaRPr lang="de-DE" dirty="0">
              <a:hlinkClick r:id="rId7"/>
            </a:endParaRPr>
          </a:p>
          <a:p>
            <a:pPr marL="0" indent="0">
              <a:buNone/>
            </a:pPr>
            <a:r>
              <a:rPr lang="de-DE" sz="2400" dirty="0">
                <a:hlinkClick r:id="rId7"/>
              </a:rPr>
              <a:t>https://github.com/StabiBerlin/sbb-relevance-test</a:t>
            </a:r>
          </a:p>
          <a:p>
            <a:pPr marL="0" indent="0">
              <a:buNone/>
            </a:pPr>
            <a:endParaRPr lang="de-DE" sz="2000">
              <a:hlinkClick r:id="rId7"/>
            </a:endParaRPr>
          </a:p>
          <a:p>
            <a:pPr marL="0" indent="0">
              <a:buNone/>
            </a:pPr>
            <a:endParaRPr lang="de-DE" sz="2000" dirty="0">
              <a:hlinkClick r:id="rId7"/>
            </a:endParaRPr>
          </a:p>
          <a:p>
            <a:pPr marL="0" indent="0">
              <a:buNone/>
            </a:pPr>
            <a:r>
              <a:rPr lang="de-DE" sz="2000" dirty="0">
                <a:hlinkClick r:id="rId7"/>
              </a:rPr>
              <a:t>Duncan.paterson@sbb.spk-berlin.de</a:t>
            </a:r>
            <a:endParaRPr lang="de-DE" sz="2000" dirty="0"/>
          </a:p>
          <a:p>
            <a:pPr marL="0" indent="0">
              <a:buNone/>
            </a:pPr>
            <a:r>
              <a:rPr lang="de-DE" sz="2000" dirty="0">
                <a:hlinkClick r:id="rId8"/>
              </a:rPr>
              <a:t>Annette.kaufmann@sbb.spk-berlin.de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1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6C12-6BCD-4612-903A-ADEC2165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How did we get here?</a:t>
            </a:r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A138EF-3C53-45CF-A605-3F42764C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431" y="1097280"/>
            <a:ext cx="3766173" cy="217823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DEC89D-0EE3-4E79-A6F1-BC8C372B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" y="1097280"/>
            <a:ext cx="4398450" cy="22677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1219A0-B312-4D4C-90B6-D3ADF8F7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474" y="3111732"/>
            <a:ext cx="3757526" cy="201501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15D7A8A-7225-4DDC-8AAA-2328F08AC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9" y="3180806"/>
            <a:ext cx="3641003" cy="23559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22886E8-F5ED-46B4-8B1B-ACDF53CED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311" y="64436"/>
            <a:ext cx="4581499" cy="3480269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9DD304-6756-42D6-BC99-3687F5596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653528" y="1115498"/>
            <a:ext cx="6884944" cy="52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C769B7-CE9B-420D-82AD-C8C4F0A7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… they worked without a glitch… </a:t>
            </a:r>
            <a:endParaRPr lang="de-DE" sz="20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031F07-F584-4C2A-882B-7BCA25A0B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179" y="1609360"/>
            <a:ext cx="10800000" cy="4320000"/>
          </a:xfrm>
        </p:spPr>
        <p:txBody>
          <a:bodyPr/>
          <a:lstStyle/>
          <a:p>
            <a:r>
              <a:rPr lang="en-US" sz="2000" dirty="0"/>
              <a:t>… everybody happy</a:t>
            </a:r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25D45F-2E86-4C61-88DF-CF098836F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40" y="1346200"/>
            <a:ext cx="4846320" cy="4846320"/>
          </a:xfrm>
          <a:prstGeom prst="rect">
            <a:avLst/>
          </a:prstGeom>
        </p:spPr>
      </p:pic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2BB7DC02-BBA4-4ADE-9A74-59C2D8A106F2}"/>
              </a:ext>
            </a:extLst>
          </p:cNvPr>
          <p:cNvSpPr/>
          <p:nvPr/>
        </p:nvSpPr>
        <p:spPr>
          <a:xfrm>
            <a:off x="1404880" y="1152900"/>
            <a:ext cx="4023360" cy="2082800"/>
          </a:xfrm>
          <a:prstGeom prst="wedgeEllipseCallout">
            <a:avLst/>
          </a:prstGeom>
          <a:solidFill>
            <a:srgbClr val="3F4A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is my stuff ¡?</a:t>
            </a:r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DF8F865-084D-484D-A4E1-8ED5002B503B}"/>
              </a:ext>
            </a:extLst>
          </p:cNvPr>
          <p:cNvGrpSpPr/>
          <p:nvPr/>
        </p:nvGrpSpPr>
        <p:grpSpPr>
          <a:xfrm>
            <a:off x="7696200" y="1400110"/>
            <a:ext cx="4103214" cy="4018910"/>
            <a:chOff x="7696200" y="1400110"/>
            <a:chExt cx="4103214" cy="4018910"/>
          </a:xfrm>
        </p:grpSpPr>
        <p:sp>
          <p:nvSpPr>
            <p:cNvPr id="4" name="Sprechblase: oval 3">
              <a:extLst>
                <a:ext uri="{FF2B5EF4-FFF2-40B4-BE49-F238E27FC236}">
                  <a16:creationId xmlns:a16="http://schemas.microsoft.com/office/drawing/2014/main" id="{659B4A29-D0F9-477B-8AFD-FFD610DD7522}"/>
                </a:ext>
              </a:extLst>
            </p:cNvPr>
            <p:cNvSpPr/>
            <p:nvPr/>
          </p:nvSpPr>
          <p:spPr>
            <a:xfrm>
              <a:off x="9269574" y="1400110"/>
              <a:ext cx="2529840" cy="1422400"/>
            </a:xfrm>
            <a:prstGeom prst="wedgeEllipseCallout">
              <a:avLst/>
            </a:prstGeom>
            <a:solidFill>
              <a:srgbClr val="3F4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old system showed different results</a:t>
              </a:r>
              <a:endParaRPr lang="de-DE" dirty="0"/>
            </a:p>
          </p:txBody>
        </p:sp>
        <p:sp>
          <p:nvSpPr>
            <p:cNvPr id="12" name="Sprechblase: oval 11">
              <a:extLst>
                <a:ext uri="{FF2B5EF4-FFF2-40B4-BE49-F238E27FC236}">
                  <a16:creationId xmlns:a16="http://schemas.microsoft.com/office/drawing/2014/main" id="{2E5D62AD-85F8-4CAB-9A5F-04CC686B1B5B}"/>
                </a:ext>
              </a:extLst>
            </p:cNvPr>
            <p:cNvSpPr/>
            <p:nvPr/>
          </p:nvSpPr>
          <p:spPr>
            <a:xfrm>
              <a:off x="7696200" y="3498780"/>
              <a:ext cx="3567520" cy="1920240"/>
            </a:xfrm>
            <a:prstGeom prst="wedgeEllipseCallout">
              <a:avLst/>
            </a:prstGeom>
            <a:solidFill>
              <a:srgbClr val="3C4B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different</a:t>
              </a:r>
              <a:endParaRPr lang="de-DE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D7758A3-3347-4A23-9882-080214C13859}"/>
              </a:ext>
            </a:extLst>
          </p:cNvPr>
          <p:cNvGrpSpPr/>
          <p:nvPr/>
        </p:nvGrpSpPr>
        <p:grpSpPr>
          <a:xfrm>
            <a:off x="532560" y="2865860"/>
            <a:ext cx="7400120" cy="2715720"/>
            <a:chOff x="532560" y="2865860"/>
            <a:chExt cx="7400120" cy="2715720"/>
          </a:xfrm>
          <a:solidFill>
            <a:srgbClr val="3C4B78"/>
          </a:solidFill>
        </p:grpSpPr>
        <p:sp>
          <p:nvSpPr>
            <p:cNvPr id="13" name="Sprechblase: oval 12">
              <a:extLst>
                <a:ext uri="{FF2B5EF4-FFF2-40B4-BE49-F238E27FC236}">
                  <a16:creationId xmlns:a16="http://schemas.microsoft.com/office/drawing/2014/main" id="{2314391A-BFCA-4D12-8FAC-09C2DAC047FF}"/>
                </a:ext>
              </a:extLst>
            </p:cNvPr>
            <p:cNvSpPr/>
            <p:nvPr/>
          </p:nvSpPr>
          <p:spPr>
            <a:xfrm>
              <a:off x="532560" y="3498780"/>
              <a:ext cx="2884000" cy="2082800"/>
            </a:xfrm>
            <a:prstGeom prst="wedgeEllipse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Too many articles</a:t>
              </a:r>
              <a:endParaRPr lang="de-DE" dirty="0"/>
            </a:p>
          </p:txBody>
        </p:sp>
        <p:sp>
          <p:nvSpPr>
            <p:cNvPr id="14" name="Sprechblase: oval 13">
              <a:extLst>
                <a:ext uri="{FF2B5EF4-FFF2-40B4-BE49-F238E27FC236}">
                  <a16:creationId xmlns:a16="http://schemas.microsoft.com/office/drawing/2014/main" id="{EC1380D7-EA63-4234-A2DD-8730EA4E96C7}"/>
                </a:ext>
              </a:extLst>
            </p:cNvPr>
            <p:cNvSpPr/>
            <p:nvPr/>
          </p:nvSpPr>
          <p:spPr>
            <a:xfrm>
              <a:off x="4092200" y="2865860"/>
              <a:ext cx="3840480" cy="2133600"/>
            </a:xfrm>
            <a:prstGeom prst="wedgeEllipse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can’t find articles</a:t>
              </a:r>
              <a:endParaRPr lang="de-DE" dirty="0"/>
            </a:p>
          </p:txBody>
        </p:sp>
      </p:grpSp>
      <p:sp>
        <p:nvSpPr>
          <p:cNvPr id="2" name="Sprechblase: oval 10">
            <a:extLst>
              <a:ext uri="{FF2B5EF4-FFF2-40B4-BE49-F238E27FC236}">
                <a16:creationId xmlns:a16="http://schemas.microsoft.com/office/drawing/2014/main" id="{58EADCFD-CE66-8E60-C902-8F92F46206A2}"/>
              </a:ext>
            </a:extLst>
          </p:cNvPr>
          <p:cNvSpPr/>
          <p:nvPr/>
        </p:nvSpPr>
        <p:spPr>
          <a:xfrm>
            <a:off x="5340449" y="1319330"/>
            <a:ext cx="4023360" cy="2082800"/>
          </a:xfrm>
          <a:prstGeom prst="wedgeEllipseCallout">
            <a:avLst/>
          </a:prstGeom>
          <a:solidFill>
            <a:srgbClr val="3F4A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can‘t test this, cause  users have to use a mouse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77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C4F84-4E97-4BBD-8EA9-443518D3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Environment</a:t>
            </a: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97DE1-24F4-4A3D-B049-C0717B78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080" y="2119720"/>
            <a:ext cx="2580576" cy="3316750"/>
          </a:xfrm>
        </p:spPr>
        <p:txBody>
          <a:bodyPr/>
          <a:lstStyle/>
          <a:p>
            <a:r>
              <a:rPr lang="en-US" sz="2000" dirty="0"/>
              <a:t>Collaborative Index K 10 Plus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</a:p>
          <a:p>
            <a:r>
              <a:rPr lang="en-US" sz="2000" dirty="0">
                <a:solidFill>
                  <a:srgbClr val="3F4A75"/>
                </a:solidFill>
              </a:rPr>
              <a:t>Configuration not under our control</a:t>
            </a:r>
            <a:endParaRPr lang="de-DE" sz="2000" dirty="0">
              <a:solidFill>
                <a:srgbClr val="3F4A75"/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422B749-44E0-43F2-A428-673C2E44AC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31424" y="2119719"/>
            <a:ext cx="2580576" cy="3316749"/>
          </a:xfrm>
        </p:spPr>
        <p:txBody>
          <a:bodyPr/>
          <a:lstStyle/>
          <a:p>
            <a:r>
              <a:rPr lang="en-US" sz="2000" dirty="0"/>
              <a:t>Three instances</a:t>
            </a:r>
          </a:p>
          <a:p>
            <a:r>
              <a:rPr lang="en-US" sz="2000" dirty="0"/>
              <a:t>Three </a:t>
            </a:r>
            <a:r>
              <a:rPr lang="en-US" sz="2000" dirty="0" err="1"/>
              <a:t>usergroups</a:t>
            </a:r>
            <a:endParaRPr lang="en-US" sz="2000" dirty="0"/>
          </a:p>
          <a:p>
            <a:r>
              <a:rPr lang="en-US" sz="2000" dirty="0"/>
              <a:t>Many stakeholders</a:t>
            </a:r>
          </a:p>
          <a:p>
            <a:pPr lvl="1"/>
            <a:r>
              <a:rPr lang="en-US" sz="2000" dirty="0"/>
              <a:t>R</a:t>
            </a:r>
            <a:r>
              <a:rPr lang="de-DE" sz="2000" dirty="0" err="1"/>
              <a:t>eader</a:t>
            </a:r>
            <a:r>
              <a:rPr lang="de-DE" sz="2000" dirty="0"/>
              <a:t> Services, </a:t>
            </a:r>
            <a:r>
              <a:rPr lang="en-US" sz="2000" dirty="0"/>
              <a:t>I</a:t>
            </a:r>
            <a:r>
              <a:rPr lang="de-DE" sz="2000" dirty="0"/>
              <a:t>T, </a:t>
            </a:r>
            <a:r>
              <a:rPr lang="en-US" sz="2000" dirty="0"/>
              <a:t>I</a:t>
            </a:r>
            <a:r>
              <a:rPr lang="de-DE" sz="2000" dirty="0" err="1"/>
              <a:t>nfrastructure</a:t>
            </a:r>
            <a:r>
              <a:rPr lang="de-DE" sz="2000" dirty="0"/>
              <a:t>, </a:t>
            </a:r>
            <a:r>
              <a:rPr lang="en-US" sz="2000" dirty="0"/>
              <a:t>E</a:t>
            </a:r>
            <a:r>
              <a:rPr lang="de-DE" sz="2000" dirty="0" err="1"/>
              <a:t>ast</a:t>
            </a:r>
            <a:r>
              <a:rPr lang="de-DE" sz="2000" dirty="0"/>
              <a:t> Asia, </a:t>
            </a:r>
            <a:r>
              <a:rPr lang="en-US" sz="2000" dirty="0"/>
              <a:t>L</a:t>
            </a:r>
            <a:r>
              <a:rPr lang="de-DE" sz="2000" dirty="0" err="1"/>
              <a:t>aw</a:t>
            </a:r>
            <a:r>
              <a:rPr lang="de-DE" sz="2000" dirty="0"/>
              <a:t> …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rgbClr val="3F4A75"/>
                </a:solidFill>
              </a:rPr>
              <a:t>Easy to tweak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A1F983E-53AB-47AE-BB07-D6B63CE16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72080" y="1633796"/>
            <a:ext cx="2580576" cy="277208"/>
          </a:xfrm>
        </p:spPr>
        <p:txBody>
          <a:bodyPr/>
          <a:lstStyle/>
          <a:p>
            <a:r>
              <a:rPr lang="en-US" sz="2000" dirty="0"/>
              <a:t>Index</a:t>
            </a:r>
          </a:p>
          <a:p>
            <a:endParaRPr lang="de-DE" sz="24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57E5563-0313-46C3-98D7-057E2148D6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31424" y="1620000"/>
            <a:ext cx="2580576" cy="277208"/>
          </a:xfrm>
        </p:spPr>
        <p:txBody>
          <a:bodyPr/>
          <a:lstStyle/>
          <a:p>
            <a:r>
              <a:rPr lang="en-US" sz="2000" dirty="0"/>
              <a:t>Discovery</a:t>
            </a:r>
            <a:endParaRPr lang="de-DE" sz="200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82564A9-6879-41C2-8164-33CCB74E3487}"/>
              </a:ext>
            </a:extLst>
          </p:cNvPr>
          <p:cNvSpPr txBox="1">
            <a:spLocks/>
          </p:cNvSpPr>
          <p:nvPr/>
        </p:nvSpPr>
        <p:spPr>
          <a:xfrm>
            <a:off x="872400" y="2119719"/>
            <a:ext cx="2580576" cy="3316751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Legacy Data</a:t>
            </a:r>
          </a:p>
          <a:p>
            <a:r>
              <a:rPr lang="en-US" sz="2000" dirty="0"/>
              <a:t>Heterogenous Sources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solidFill>
                  <a:srgbClr val="3F4A75"/>
                </a:solidFill>
              </a:rPr>
              <a:t>Costly changes</a:t>
            </a:r>
          </a:p>
          <a:p>
            <a:endParaRPr lang="en-US" sz="2000" dirty="0"/>
          </a:p>
          <a:p>
            <a:endParaRPr lang="de-DE" sz="2000" dirty="0"/>
          </a:p>
        </p:txBody>
      </p:sp>
      <p:sp>
        <p:nvSpPr>
          <p:cNvPr id="14" name="Inhaltsplatzhalter 9">
            <a:extLst>
              <a:ext uri="{FF2B5EF4-FFF2-40B4-BE49-F238E27FC236}">
                <a16:creationId xmlns:a16="http://schemas.microsoft.com/office/drawing/2014/main" id="{A6FE439E-CFF6-4DD5-B0B2-B177B18545A7}"/>
              </a:ext>
            </a:extLst>
          </p:cNvPr>
          <p:cNvSpPr txBox="1">
            <a:spLocks/>
          </p:cNvSpPr>
          <p:nvPr/>
        </p:nvSpPr>
        <p:spPr>
          <a:xfrm>
            <a:off x="872400" y="1633796"/>
            <a:ext cx="2580576" cy="27720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</a:t>
            </a:r>
            <a:endParaRPr lang="de-DE" sz="2000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45A2F75-7127-43C8-A9F9-12E8C2D6A066}"/>
              </a:ext>
            </a:extLst>
          </p:cNvPr>
          <p:cNvGrpSpPr/>
          <p:nvPr/>
        </p:nvGrpSpPr>
        <p:grpSpPr>
          <a:xfrm>
            <a:off x="1542960" y="5436470"/>
            <a:ext cx="8341296" cy="639210"/>
            <a:chOff x="1542960" y="5436470"/>
            <a:chExt cx="8341296" cy="639210"/>
          </a:xfrm>
        </p:grpSpPr>
        <p:sp>
          <p:nvSpPr>
            <p:cNvPr id="17" name="Inhaltsplatzhalter 10">
              <a:extLst>
                <a:ext uri="{FF2B5EF4-FFF2-40B4-BE49-F238E27FC236}">
                  <a16:creationId xmlns:a16="http://schemas.microsoft.com/office/drawing/2014/main" id="{108CF59D-FEA3-45DA-9AD5-4BCA0C0BA7EE}"/>
                </a:ext>
              </a:extLst>
            </p:cNvPr>
            <p:cNvSpPr txBox="1">
              <a:spLocks/>
            </p:cNvSpPr>
            <p:nvPr/>
          </p:nvSpPr>
          <p:spPr>
            <a:xfrm>
              <a:off x="5354384" y="5436470"/>
              <a:ext cx="589216" cy="559138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🗹</a:t>
              </a:r>
            </a:p>
          </p:txBody>
        </p:sp>
        <p:sp>
          <p:nvSpPr>
            <p:cNvPr id="18" name="Inhaltsplatzhalter 10">
              <a:extLst>
                <a:ext uri="{FF2B5EF4-FFF2-40B4-BE49-F238E27FC236}">
                  <a16:creationId xmlns:a16="http://schemas.microsoft.com/office/drawing/2014/main" id="{96AEBA69-9E4E-4F3F-966B-57C0375C17BC}"/>
                </a:ext>
              </a:extLst>
            </p:cNvPr>
            <p:cNvSpPr txBox="1">
              <a:spLocks/>
            </p:cNvSpPr>
            <p:nvPr/>
          </p:nvSpPr>
          <p:spPr>
            <a:xfrm>
              <a:off x="1542960" y="5436470"/>
              <a:ext cx="589216" cy="559138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☒</a:t>
              </a:r>
            </a:p>
          </p:txBody>
        </p:sp>
        <p:sp>
          <p:nvSpPr>
            <p:cNvPr id="19" name="Inhaltsplatzhalter 10">
              <a:extLst>
                <a:ext uri="{FF2B5EF4-FFF2-40B4-BE49-F238E27FC236}">
                  <a16:creationId xmlns:a16="http://schemas.microsoft.com/office/drawing/2014/main" id="{C77AF121-E3FE-4E36-8C0A-802628A62913}"/>
                </a:ext>
              </a:extLst>
            </p:cNvPr>
            <p:cNvSpPr txBox="1">
              <a:spLocks/>
            </p:cNvSpPr>
            <p:nvPr/>
          </p:nvSpPr>
          <p:spPr>
            <a:xfrm>
              <a:off x="9295040" y="5436470"/>
              <a:ext cx="589216" cy="639210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☒</a:t>
              </a:r>
            </a:p>
          </p:txBody>
        </p:sp>
      </p:grpSp>
      <p:sp>
        <p:nvSpPr>
          <p:cNvPr id="21" name="AutoShape 4" descr="✔">
            <a:extLst>
              <a:ext uri="{FF2B5EF4-FFF2-40B4-BE49-F238E27FC236}">
                <a16:creationId xmlns:a16="http://schemas.microsoft.com/office/drawing/2014/main" id="{0DB3AD96-E822-4130-BAAE-4D794E3903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580A199-4FA4-E0D5-D8FE-228B8ECF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92831"/>
            <a:ext cx="1462361" cy="5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r Logo on white (PNG format, 1692x855)">
            <a:extLst>
              <a:ext uri="{FF2B5EF4-FFF2-40B4-BE49-F238E27FC236}">
                <a16:creationId xmlns:a16="http://schemas.microsoft.com/office/drawing/2014/main" id="{607C8845-9BC1-6603-CBB5-3C04C9E3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648" y="1258013"/>
            <a:ext cx="1421721" cy="7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D349-9862-194E-6D67-CC9C1BC8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How do we fix it?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8EAE42-6CF6-8E16-DA43-DC61E47B8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534867"/>
              </p:ext>
            </p:extLst>
          </p:nvPr>
        </p:nvGraphicFramePr>
        <p:xfrm>
          <a:off x="720725" y="1619250"/>
          <a:ext cx="10799763" cy="432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77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4C2B-4A1C-B4E3-CC1F-0B31149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What are our options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9545A-09B8-7FF6-4CCC-D3D9E236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B1287F-48EF-B13A-758F-76A0665F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1620000"/>
            <a:ext cx="4303643" cy="430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Computer Minions Working / Which Minion Are You Minions Minions Working ...">
            <a:extLst>
              <a:ext uri="{FF2B5EF4-FFF2-40B4-BE49-F238E27FC236}">
                <a16:creationId xmlns:a16="http://schemas.microsoft.com/office/drawing/2014/main" id="{691594C9-2141-59B2-8D43-6200356E646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With a little help</a:t>
            </a:r>
          </a:p>
          <a:p>
            <a:endParaRPr lang="en-US" dirty="0"/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C9615268-F6B3-057A-403E-FA8337F6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26" y="2040252"/>
            <a:ext cx="5220000" cy="388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1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39BA-1853-46FF-A377-A22B7EC2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Design Decisions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4466D-3AEA-7D4C-62A3-CDEA9E668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GUI whenever possible (GitHub Desktop, Cypress, FileZilla)</a:t>
            </a:r>
          </a:p>
          <a:p>
            <a:r>
              <a:rPr lang="en-US" sz="2000" dirty="0"/>
              <a:t>Automate (linting, CRON run against prod)</a:t>
            </a:r>
          </a:p>
          <a:p>
            <a:r>
              <a:rPr lang="en-US" sz="2000" dirty="0"/>
              <a:t>Open process designed for first time contributors</a:t>
            </a:r>
          </a:p>
          <a:p>
            <a:r>
              <a:rPr lang="en-US" sz="2000" dirty="0"/>
              <a:t>simplicity &gt;&gt; performance</a:t>
            </a:r>
          </a:p>
          <a:p>
            <a:r>
              <a:rPr lang="en-US" sz="2000" dirty="0"/>
              <a:t>three test templates cover over 80 % of cases</a:t>
            </a:r>
          </a:p>
          <a:p>
            <a:pPr lvl="1"/>
            <a:r>
              <a:rPr lang="en-US" sz="2000" dirty="0"/>
              <a:t>X should / should not exist in </a:t>
            </a:r>
            <a:r>
              <a:rPr lang="en-US" sz="2000" dirty="0" err="1"/>
              <a:t>resultlist</a:t>
            </a:r>
            <a:endParaRPr lang="en-US" sz="2000" dirty="0"/>
          </a:p>
          <a:p>
            <a:pPr lvl="1"/>
            <a:r>
              <a:rPr lang="en-US" sz="2000" dirty="0"/>
              <a:t>String should appear in list item</a:t>
            </a:r>
          </a:p>
          <a:p>
            <a:pPr lvl="1"/>
            <a:r>
              <a:rPr lang="en-US" sz="2000" dirty="0"/>
              <a:t>X appears before / after Y</a:t>
            </a:r>
          </a:p>
          <a:p>
            <a:endParaRPr 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51DE35-7230-20E2-6B0D-8474591A231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9" y="1447722"/>
            <a:ext cx="2671762" cy="15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2C70D-6C54-0A14-5DB6-88C2AC35BCD1}"/>
              </a:ext>
            </a:extLst>
          </p:cNvPr>
          <p:cNvSpPr txBox="1"/>
          <p:nvPr/>
        </p:nvSpPr>
        <p:spPr>
          <a:xfrm>
            <a:off x="9182169" y="2950588"/>
            <a:ext cx="809517" cy="133575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Keep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Super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16704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9920-6EF0-45A4-B1E3-49D51B1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Learnings</a:t>
            </a: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0A4C7-3139-4359-ADC4-2EAA7E72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Installation and set-up on non admin systems requires dev support</a:t>
            </a:r>
          </a:p>
          <a:p>
            <a:r>
              <a:rPr lang="en-US" sz="2000" dirty="0"/>
              <a:t>Spend time explaining basic git ops</a:t>
            </a:r>
          </a:p>
          <a:p>
            <a:r>
              <a:rPr lang="en-US" sz="2000" dirty="0"/>
              <a:t>Translate requirements into assertions</a:t>
            </a:r>
            <a:endParaRPr lang="de-DE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9CBFC6-0DCD-E728-3DB2-FCE2E96931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Better communication </a:t>
            </a:r>
          </a:p>
          <a:p>
            <a:r>
              <a:rPr lang="en-US" sz="2000" dirty="0"/>
              <a:t>Incremental Progress</a:t>
            </a:r>
          </a:p>
          <a:p>
            <a:r>
              <a:rPr lang="en-US" sz="2000" dirty="0"/>
              <a:t>More precise requirements</a:t>
            </a:r>
          </a:p>
          <a:p>
            <a:r>
              <a:rPr lang="en-US" sz="2000" dirty="0"/>
              <a:t>Better visibility into </a:t>
            </a:r>
            <a:r>
              <a:rPr lang="en-US" sz="2000"/>
              <a:t>side effects</a:t>
            </a:r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81BA0-5613-C10F-D981-2BD7244F3D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dirty="0"/>
              <a:t>Support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825BE-6702-ACE6-B4EB-367ED341E9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000" dirty="0"/>
              <a:t>Gains</a:t>
            </a:r>
          </a:p>
        </p:txBody>
      </p:sp>
    </p:spTree>
    <p:extLst>
      <p:ext uri="{BB962C8B-B14F-4D97-AF65-F5344CB8AC3E}">
        <p14:creationId xmlns:p14="http://schemas.microsoft.com/office/powerpoint/2010/main" val="33536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BB-PPT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lIns="0" tIns="0" rIns="0" bIns="0" rtlCol="0">
        <a:spAutoFit/>
      </a:bodyPr>
      <a:lstStyle>
        <a:defPPr marL="285750" indent="-285750">
          <a:lnSpc>
            <a:spcPct val="110000"/>
          </a:lnSpc>
          <a:buFont typeface="Wingdings" panose="05000000000000000000" pitchFamily="2" charset="2"/>
          <a:buChar char="§"/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1424</Words>
  <Application>Microsoft Macintosh PowerPoint</Application>
  <PresentationFormat>Widescreen</PresentationFormat>
  <Paragraphs>232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Open Sans</vt:lpstr>
      <vt:lpstr>Open Sans SemiBold</vt:lpstr>
      <vt:lpstr>Wingdings</vt:lpstr>
      <vt:lpstr>Office</vt:lpstr>
      <vt:lpstr>PowerPoint Presentation</vt:lpstr>
      <vt:lpstr>Introduction</vt:lpstr>
      <vt:lpstr>How did we get here?</vt:lpstr>
      <vt:lpstr>… they worked without a glitch… </vt:lpstr>
      <vt:lpstr>The Environment</vt:lpstr>
      <vt:lpstr>How do we fix it?</vt:lpstr>
      <vt:lpstr>What are our options </vt:lpstr>
      <vt:lpstr>Design Decisions</vt:lpstr>
      <vt:lpstr>Learnings</vt:lpstr>
      <vt:lpstr>Our users should find stuff</vt:lpstr>
      <vt:lpstr>What kind of Problems</vt:lpstr>
      <vt:lpstr>Working With Git and Cypress for the First Time (as a Librarian): This is awesome!</vt:lpstr>
      <vt:lpstr>Test-Driven Development as a Newbie (and Librarian): This is Tricky  IT Stuff </vt:lpstr>
      <vt:lpstr>Test-Driven Development as (a Newbie) and Librarian: This is … … hard Culture Clash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Test-Driven Development as a Newbie (and Librarian): This Might be Okay  </vt:lpstr>
      <vt:lpstr>PowerPoint Presentation</vt:lpstr>
      <vt:lpstr>Working With Git and Cypress for the First Time (as a Librarian): This is awesome!</vt:lpstr>
      <vt:lpstr>The Frontier (to be pushed forward in the future?)</vt:lpstr>
      <vt:lpstr> </vt:lpstr>
    </vt:vector>
  </TitlesOfParts>
  <Company>Stiftung Preußische Kulturbesitz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Caspers, Sandra</dc:creator>
  <cp:lastModifiedBy>Duncan Paterson</cp:lastModifiedBy>
  <cp:revision>241</cp:revision>
  <dcterms:created xsi:type="dcterms:W3CDTF">2021-11-24T11:39:32Z</dcterms:created>
  <dcterms:modified xsi:type="dcterms:W3CDTF">2024-09-27T21:32:08Z</dcterms:modified>
</cp:coreProperties>
</file>